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4"/>
  </p:sldMasterIdLst>
  <p:notesMasterIdLst>
    <p:notesMasterId r:id="rId55"/>
  </p:notesMasterIdLst>
  <p:handoutMasterIdLst>
    <p:handoutMasterId r:id="rId56"/>
  </p:handoutMasterIdLst>
  <p:sldIdLst>
    <p:sldId id="261" r:id="rId5"/>
    <p:sldId id="473" r:id="rId6"/>
    <p:sldId id="264" r:id="rId7"/>
    <p:sldId id="449" r:id="rId8"/>
    <p:sldId id="450" r:id="rId9"/>
    <p:sldId id="451" r:id="rId10"/>
    <p:sldId id="452" r:id="rId11"/>
    <p:sldId id="265" r:id="rId12"/>
    <p:sldId id="479" r:id="rId13"/>
    <p:sldId id="491" r:id="rId14"/>
    <p:sldId id="480" r:id="rId15"/>
    <p:sldId id="481" r:id="rId16"/>
    <p:sldId id="288" r:id="rId17"/>
    <p:sldId id="290" r:id="rId18"/>
    <p:sldId id="303" r:id="rId19"/>
    <p:sldId id="486" r:id="rId20"/>
    <p:sldId id="487" r:id="rId21"/>
    <p:sldId id="485" r:id="rId22"/>
    <p:sldId id="482" r:id="rId23"/>
    <p:sldId id="495" r:id="rId24"/>
    <p:sldId id="483" r:id="rId25"/>
    <p:sldId id="493" r:id="rId26"/>
    <p:sldId id="496" r:id="rId27"/>
    <p:sldId id="298" r:id="rId28"/>
    <p:sldId id="267" r:id="rId29"/>
    <p:sldId id="494" r:id="rId30"/>
    <p:sldId id="296" r:id="rId31"/>
    <p:sldId id="304" r:id="rId32"/>
    <p:sldId id="271" r:id="rId33"/>
    <p:sldId id="272" r:id="rId34"/>
    <p:sldId id="274" r:id="rId35"/>
    <p:sldId id="278" r:id="rId36"/>
    <p:sldId id="446" r:id="rId37"/>
    <p:sldId id="331" r:id="rId38"/>
    <p:sldId id="475" r:id="rId39"/>
    <p:sldId id="476" r:id="rId40"/>
    <p:sldId id="477" r:id="rId41"/>
    <p:sldId id="307" r:id="rId42"/>
    <p:sldId id="308" r:id="rId43"/>
    <p:sldId id="268" r:id="rId44"/>
    <p:sldId id="489" r:id="rId45"/>
    <p:sldId id="490" r:id="rId46"/>
    <p:sldId id="492" r:id="rId47"/>
    <p:sldId id="269" r:id="rId48"/>
    <p:sldId id="470" r:id="rId49"/>
    <p:sldId id="305" r:id="rId50"/>
    <p:sldId id="293" r:id="rId51"/>
    <p:sldId id="467" r:id="rId52"/>
    <p:sldId id="297" r:id="rId53"/>
    <p:sldId id="302" r:id="rId54"/>
  </p:sldIdLst>
  <p:sldSz cx="9144000" cy="6858000" type="screen4x3"/>
  <p:notesSz cx="6858000" cy="9144000"/>
  <p:custDataLst>
    <p:tags r:id="rId57"/>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72415036-B135-7C49-BB53-7ACDA0AD0DBB}">
          <p14:sldIdLst>
            <p14:sldId id="261"/>
            <p14:sldId id="473"/>
            <p14:sldId id="264"/>
            <p14:sldId id="449"/>
            <p14:sldId id="450"/>
            <p14:sldId id="451"/>
            <p14:sldId id="452"/>
            <p14:sldId id="265"/>
            <p14:sldId id="479"/>
            <p14:sldId id="491"/>
            <p14:sldId id="480"/>
            <p14:sldId id="481"/>
            <p14:sldId id="288"/>
            <p14:sldId id="290"/>
            <p14:sldId id="303"/>
            <p14:sldId id="486"/>
            <p14:sldId id="487"/>
            <p14:sldId id="485"/>
            <p14:sldId id="482"/>
            <p14:sldId id="495"/>
            <p14:sldId id="483"/>
            <p14:sldId id="493"/>
            <p14:sldId id="496"/>
            <p14:sldId id="298"/>
            <p14:sldId id="267"/>
            <p14:sldId id="494"/>
            <p14:sldId id="296"/>
            <p14:sldId id="304"/>
            <p14:sldId id="271"/>
            <p14:sldId id="272"/>
            <p14:sldId id="274"/>
            <p14:sldId id="278"/>
            <p14:sldId id="446"/>
            <p14:sldId id="331"/>
            <p14:sldId id="475"/>
            <p14:sldId id="476"/>
            <p14:sldId id="477"/>
            <p14:sldId id="307"/>
            <p14:sldId id="308"/>
            <p14:sldId id="268"/>
            <p14:sldId id="489"/>
            <p14:sldId id="490"/>
            <p14:sldId id="492"/>
            <p14:sldId id="269"/>
            <p14:sldId id="470"/>
            <p14:sldId id="305"/>
            <p14:sldId id="293"/>
            <p14:sldId id="467"/>
            <p14:sldId id="297"/>
            <p14:sldId id="302"/>
          </p14:sldIdLst>
        </p14:section>
        <p14:section name="projects" id="{0DEE42DB-F8AD-3C40-B346-BA13072EB809}">
          <p14:sldIdLst/>
        </p14:section>
      </p14:sectionLst>
    </p:ex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63" userDrawn="1">
          <p15:clr>
            <a:srgbClr val="A4A3A4"/>
          </p15:clr>
        </p15:guide>
        <p15:guide id="4" orient="horz" pos="3884">
          <p15:clr>
            <a:srgbClr val="A4A3A4"/>
          </p15:clr>
        </p15:guide>
        <p15:guide id="5" pos="204" userDrawn="1">
          <p15:clr>
            <a:srgbClr val="A4A3A4"/>
          </p15:clr>
        </p15:guide>
        <p15:guide id="6" pos="2018">
          <p15:clr>
            <a:srgbClr val="A4A3A4"/>
          </p15:clr>
        </p15:guide>
        <p15:guide id="7" pos="5556">
          <p15:clr>
            <a:srgbClr val="A4A3A4"/>
          </p15:clr>
        </p15:guide>
        <p15:guide id="8" pos="37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siri, Ana" initials="BA" lastIdx="3" clrIdx="0">
    <p:extLst>
      <p:ext uri="{19B8F6BF-5375-455C-9EA6-DF929625EA0E}">
        <p15:presenceInfo xmlns:p15="http://schemas.microsoft.com/office/powerpoint/2012/main" userId="S::ucfnbas@ucl.ac.uk::5f3dd921-520c-4a02-9aad-5a36bacff1ec" providerId="AD"/>
      </p:ext>
    </p:extLst>
  </p:cmAuthor>
  <p:cmAuthor id="2" name="Wilson, Duncan" initials="WD" lastIdx="9" clrIdx="1">
    <p:extLst>
      <p:ext uri="{19B8F6BF-5375-455C-9EA6-DF929625EA0E}">
        <p15:presenceInfo xmlns:p15="http://schemas.microsoft.com/office/powerpoint/2012/main" userId="S::ucjtdjw@ucl.ac.uk::9cebb08e-90e3-4dd2-a2a7-4f1c79197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CCCE"/>
    <a:srgbClr val="A98ED1"/>
    <a:srgbClr val="A0C8C9"/>
    <a:srgbClr val="B9D13B"/>
    <a:srgbClr val="FFF467"/>
    <a:srgbClr val="069BB2"/>
    <a:srgbClr val="B3C829"/>
    <a:srgbClr val="AFC343"/>
    <a:srgbClr val="D1CD3F"/>
    <a:srgbClr val="C90B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548" y="144"/>
      </p:cViewPr>
      <p:guideLst>
        <p:guide orient="horz" pos="578"/>
        <p:guide orient="horz" pos="1706"/>
        <p:guide orient="horz" pos="2863"/>
        <p:guide orient="horz" pos="3884"/>
        <p:guide pos="204"/>
        <p:guide pos="2018"/>
        <p:guide pos="5556"/>
        <p:guide pos="376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D140DBC-B41C-774C-A6D4-27034D218954}" type="datetime1">
              <a:rPr lang="en-US"/>
              <a:pPr/>
              <a:t>1/13/2021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D50F949-7D16-E642-B0B8-40DBF745EE25}" type="slidenum">
              <a:rPr lang="en-US"/>
              <a:pPr/>
              <a:t>‹#›</a:t>
            </a:fld>
            <a:endParaRPr lang="en-US"/>
          </a:p>
        </p:txBody>
      </p:sp>
    </p:spTree>
    <p:extLst>
      <p:ext uri="{BB962C8B-B14F-4D97-AF65-F5344CB8AC3E}">
        <p14:creationId xmlns:p14="http://schemas.microsoft.com/office/powerpoint/2010/main" val="4079644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216D43A-8C00-C34F-BFA5-41907F20B8F5}" type="datetime1">
              <a:rPr lang="en-US"/>
              <a:pPr/>
              <a:t>1/13/2021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47F6B2E-1135-F147-B93F-BE8D60A385F4}" type="slidenum">
              <a:rPr lang="en-US"/>
              <a:pPr/>
              <a:t>‹#›</a:t>
            </a:fld>
            <a:endParaRPr lang="en-US"/>
          </a:p>
        </p:txBody>
      </p:sp>
    </p:spTree>
    <p:extLst>
      <p:ext uri="{BB962C8B-B14F-4D97-AF65-F5344CB8AC3E}">
        <p14:creationId xmlns:p14="http://schemas.microsoft.com/office/powerpoint/2010/main" val="3723737488"/>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662E4B-8849-E048-8E98-5831D4595D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2256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7F6B2E-1135-F147-B93F-BE8D60A385F4}" type="slidenum">
              <a:rPr lang="en-US" smtClean="0"/>
              <a:pPr/>
              <a:t>39</a:t>
            </a:fld>
            <a:endParaRPr lang="en-US"/>
          </a:p>
        </p:txBody>
      </p:sp>
    </p:spTree>
    <p:extLst>
      <p:ext uri="{BB962C8B-B14F-4D97-AF65-F5344CB8AC3E}">
        <p14:creationId xmlns:p14="http://schemas.microsoft.com/office/powerpoint/2010/main" val="421769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Arial" panose="020B0604020202020204" pitchFamily="34" charset="0"/>
              <a:buChar char="•"/>
            </a:pPr>
            <a:r>
              <a:rPr lang="en-GB" sz="2400">
                <a:solidFill>
                  <a:srgbClr val="5B6770"/>
                </a:solidFill>
                <a:latin typeface="Verdana" panose="020B0604030504040204" pitchFamily="34" charset="0"/>
                <a:ea typeface="Verdana" panose="020B0604030504040204" pitchFamily="34" charset="0"/>
                <a:cs typeface="Verdana" panose="020B0604030504040204" pitchFamily="34" charset="0"/>
              </a:rPr>
              <a:t>Previous projects have included:</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Census analysis</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Time-series analysis</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Social media data</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Customer Segmentation</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Spatial interaction modelling</a:t>
            </a:r>
          </a:p>
          <a:p>
            <a:pPr marL="1371600" lvl="2" indent="-457200">
              <a:buFont typeface="Arial" panose="020B0604020202020204" pitchFamily="34" charset="0"/>
              <a:buChar char="•"/>
            </a:pPr>
            <a:r>
              <a:rPr lang="en-GB" sz="2000">
                <a:solidFill>
                  <a:srgbClr val="5B6770"/>
                </a:solidFill>
                <a:latin typeface="Verdana" panose="020B0604030504040204" pitchFamily="34" charset="0"/>
                <a:ea typeface="Verdana" panose="020B0604030504040204" pitchFamily="34" charset="0"/>
                <a:cs typeface="Verdana" panose="020B0604030504040204" pitchFamily="34" charset="0"/>
              </a:rPr>
              <a:t>Topic Modelling</a:t>
            </a:r>
          </a:p>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662E4B-8849-E048-8E98-5831D4595D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93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914400" lvl="1" indent="-457200">
              <a:buFont typeface="Arial" panose="020B0604020202020204" pitchFamily="34" charset="0"/>
              <a:buChar char="•"/>
            </a:pPr>
            <a:r>
              <a:rPr lang="en-GB"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A unique opportunity to work with an industrial partner</a:t>
            </a:r>
          </a:p>
          <a:p>
            <a:pPr marL="914400" lvl="1" indent="-457200">
              <a:buFont typeface="Arial" panose="020B0604020202020204" pitchFamily="34" charset="0"/>
              <a:buChar char="•"/>
            </a:pPr>
            <a:endParaRPr lang="en-GB"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a:p>
            <a:pPr marL="914400" lvl="1" indent="-457200">
              <a:buFont typeface="Arial" panose="020B0604020202020204" pitchFamily="34" charset="0"/>
              <a:buChar char="•"/>
            </a:pPr>
            <a:r>
              <a:rPr lang="en-GB"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First hand research experience in applied problem-solving</a:t>
            </a:r>
          </a:p>
          <a:p>
            <a:pPr marL="914400" lvl="1" indent="-457200">
              <a:buFont typeface="Arial" panose="020B0604020202020204" pitchFamily="34" charset="0"/>
              <a:buChar char="•"/>
            </a:pPr>
            <a:endParaRPr lang="en-GB"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a:p>
            <a:pPr marL="914400" lvl="1" indent="-457200">
              <a:buFont typeface="Arial" panose="020B0604020202020204" pitchFamily="34" charset="0"/>
              <a:buChar char="•"/>
            </a:pPr>
            <a:r>
              <a:rPr lang="en-GB"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(Often) an exclusive opportunity to work with commercial data</a:t>
            </a:r>
          </a:p>
          <a:p>
            <a:pPr marL="914400" lvl="1" indent="-457200">
              <a:buFont typeface="Arial" panose="020B0604020202020204" pitchFamily="34" charset="0"/>
              <a:buChar char="•"/>
            </a:pPr>
            <a:endParaRPr lang="en-GB"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a:p>
            <a:pPr marL="914400" lvl="1" indent="-457200">
              <a:buFont typeface="Arial" panose="020B0604020202020204" pitchFamily="34" charset="0"/>
              <a:buChar char="•"/>
            </a:pPr>
            <a:r>
              <a:rPr lang="en-GB"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Excellent exposure to the academic and industry data analytics communities</a:t>
            </a:r>
          </a:p>
          <a:p>
            <a:pPr marL="914400" lvl="1" indent="-457200">
              <a:buFont typeface="Arial" panose="020B0604020202020204" pitchFamily="34" charset="0"/>
              <a:buChar char="•"/>
            </a:pPr>
            <a:endParaRPr lang="en-GB"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a:p>
            <a:pPr marL="914400" lvl="1" indent="-457200">
              <a:buFont typeface="Arial" panose="020B0604020202020204" pitchFamily="34" charset="0"/>
              <a:buChar char="•"/>
            </a:pPr>
            <a:r>
              <a:rPr lang="en-GB"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A valuable addition to your CV</a:t>
            </a:r>
          </a:p>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662E4B-8849-E048-8E98-5831D4595D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36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a:t>Opportunity for them / us</a:t>
            </a:r>
          </a:p>
          <a:p>
            <a:endParaRPr lang="en-GB"/>
          </a:p>
          <a:p>
            <a:r>
              <a:rPr lang="en-GB"/>
              <a:t>Continuously improving,</a:t>
            </a:r>
            <a:r>
              <a:rPr lang="en-GB" baseline="0"/>
              <a:t> welcome your feedback about the experience</a:t>
            </a:r>
            <a:endParaRPr lang="en-GB"/>
          </a:p>
          <a:p>
            <a:endParaRPr lang="en-GB"/>
          </a:p>
          <a:p>
            <a:r>
              <a:rPr lang="en-GB"/>
              <a:t>What have we learned from previous years,</a:t>
            </a:r>
            <a:r>
              <a:rPr lang="en-GB" baseline="0"/>
              <a:t> what do we want to offer students &amp; gain from them</a:t>
            </a:r>
          </a:p>
          <a:p>
            <a:endParaRPr lang="en-GB" baseline="0"/>
          </a:p>
          <a:p>
            <a:r>
              <a:rPr lang="en-GB" baseline="0"/>
              <a:t>Introduce topics / offer</a:t>
            </a:r>
          </a:p>
          <a:p>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a:t>Looks good on your CV / might get you a job!</a:t>
            </a:r>
          </a:p>
          <a:p>
            <a:endParaRPr lang="en-GB"/>
          </a:p>
          <a:p>
            <a:pPr marL="0" indent="0">
              <a:buNone/>
            </a:pPr>
            <a:r>
              <a:rPr lang="en-GB" b="1"/>
              <a:t>What we gain from collaborating with CASA students…</a:t>
            </a:r>
            <a:endParaRPr lang="en-GB"/>
          </a:p>
          <a:p>
            <a:pPr marL="171450" indent="-171450">
              <a:buFontTx/>
              <a:buChar char="-"/>
            </a:pPr>
            <a:r>
              <a:rPr lang="en-GB" baseline="0"/>
              <a:t>Widespread perspective of local government as predominantly operationally focused – and </a:t>
            </a:r>
            <a:r>
              <a:rPr lang="en-GB" b="1" baseline="0"/>
              <a:t>innovation shy &amp; risk averse </a:t>
            </a:r>
            <a:r>
              <a:rPr lang="en-GB" baseline="0"/>
              <a:t>as all their actions need to be </a:t>
            </a:r>
            <a:r>
              <a:rPr lang="en-GB" b="1" baseline="0"/>
              <a:t>accountable</a:t>
            </a:r>
            <a:r>
              <a:rPr lang="en-GB" baseline="0"/>
              <a:t> to the public</a:t>
            </a:r>
          </a:p>
          <a:p>
            <a:pPr marL="171450" indent="-171450">
              <a:buFontTx/>
              <a:buChar char="-"/>
            </a:pPr>
            <a:r>
              <a:rPr lang="en-GB" baseline="0"/>
              <a:t>Accountability includes maximising opportunities to offer excellent and responsive services and policies</a:t>
            </a:r>
          </a:p>
          <a:p>
            <a:pPr marL="171450" indent="-171450">
              <a:buFontTx/>
              <a:buChar char="-"/>
            </a:pPr>
            <a:r>
              <a:rPr lang="en-GB" baseline="0"/>
              <a:t>Increasing capacity to transform routine data into meaningful information </a:t>
            </a:r>
          </a:p>
          <a:p>
            <a:pPr marL="171450" indent="-171450">
              <a:buFontTx/>
              <a:buChar char="-"/>
            </a:pPr>
            <a:r>
              <a:rPr lang="en-GB" sz="1200" kern="1200">
                <a:solidFill>
                  <a:schemeClr val="tx1"/>
                </a:solidFill>
                <a:effectLst/>
                <a:latin typeface="+mn-lt"/>
                <a:ea typeface="+mn-ea"/>
                <a:cs typeface="+mn-cs"/>
              </a:rPr>
              <a:t>Big Data Push: how can local authorities leverage data, data they routinely collect to deliver services, as well as utilize emerging and novel data sources limitedly used in evidence based policy making</a:t>
            </a:r>
          </a:p>
          <a:p>
            <a:pPr marL="171450" indent="-171450">
              <a:buFontTx/>
              <a:buChar char="-"/>
            </a:pPr>
            <a:endParaRPr lang="en-GB" sz="1200" kern="1200">
              <a:solidFill>
                <a:schemeClr val="tx1"/>
              </a:solidFill>
              <a:effectLst/>
              <a:latin typeface="+mn-lt"/>
              <a:ea typeface="+mn-ea"/>
              <a:cs typeface="+mn-cs"/>
            </a:endParaRPr>
          </a:p>
          <a:p>
            <a:pPr marL="171450" indent="-171450">
              <a:buFontTx/>
              <a:buChar char="-"/>
            </a:pPr>
            <a:r>
              <a:rPr lang="en-GB" sz="1200" kern="1200">
                <a:solidFill>
                  <a:schemeClr val="tx1"/>
                </a:solidFill>
                <a:effectLst/>
                <a:latin typeface="+mn-lt"/>
                <a:ea typeface="+mn-ea"/>
                <a:cs typeface="+mn-cs"/>
              </a:rPr>
              <a:t>Through the dissertation &amp; early work at WCC, learning how the BI team figuring</a:t>
            </a:r>
            <a:r>
              <a:rPr lang="en-GB" sz="1200" kern="1200" baseline="0">
                <a:solidFill>
                  <a:schemeClr val="tx1"/>
                </a:solidFill>
                <a:effectLst/>
                <a:latin typeface="+mn-lt"/>
                <a:ea typeface="+mn-ea"/>
                <a:cs typeface="+mn-cs"/>
              </a:rPr>
              <a:t> out how to get from A to B</a:t>
            </a:r>
            <a:endParaRPr lang="en-GB" sz="1200" kern="1200">
              <a:solidFill>
                <a:schemeClr val="tx1"/>
              </a:solidFill>
              <a:effectLst/>
              <a:latin typeface="+mn-lt"/>
              <a:ea typeface="+mn-ea"/>
              <a:cs typeface="+mn-cs"/>
            </a:endParaRPr>
          </a:p>
          <a:p>
            <a:endParaRPr lang="en-GB"/>
          </a:p>
          <a:p>
            <a:endParaRPr lang="en-GB"/>
          </a:p>
        </p:txBody>
      </p:sp>
      <p:sp>
        <p:nvSpPr>
          <p:cNvPr id="4" name="Slide Number Placeholder 3"/>
          <p:cNvSpPr>
            <a:spLocks noGrp="1"/>
          </p:cNvSpPr>
          <p:nvPr>
            <p:ph type="sldNum" sz="quarter" idx="10"/>
          </p:nvPr>
        </p:nvSpPr>
        <p:spPr/>
        <p:txBody>
          <a:bodyPr/>
          <a:lstStyle/>
          <a:p>
            <a:fld id="{B8649DAF-093F-4482-AA38-346E9A2DEE94}" type="slidenum">
              <a:rPr lang="en-ZA" smtClean="0"/>
              <a:t>33</a:t>
            </a:fld>
            <a:endParaRPr lang="en-ZA"/>
          </a:p>
        </p:txBody>
      </p:sp>
    </p:spTree>
    <p:extLst>
      <p:ext uri="{BB962C8B-B14F-4D97-AF65-F5344CB8AC3E}">
        <p14:creationId xmlns:p14="http://schemas.microsoft.com/office/powerpoint/2010/main" val="246257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aseline="0">
                <a:sym typeface="Wingdings" panose="05000000000000000000" pitchFamily="2" charset="2"/>
              </a:rPr>
              <a:t>SITUATING DATA &amp; Topic: Corresponded with policy &amp; city management experts to understand:</a:t>
            </a:r>
          </a:p>
          <a:p>
            <a:pPr marL="628650" lvl="1" indent="-171450">
              <a:buFontTx/>
              <a:buChar char="-"/>
            </a:pPr>
            <a:r>
              <a:rPr lang="en-GB" baseline="0">
                <a:sym typeface="Wingdings" panose="05000000000000000000" pitchFamily="2" charset="2"/>
              </a:rPr>
              <a:t>The context of and aims to tackle noise complaints</a:t>
            </a:r>
          </a:p>
          <a:p>
            <a:pPr marL="628650" lvl="1" indent="-171450">
              <a:buFontTx/>
              <a:buChar char="-"/>
            </a:pPr>
            <a:r>
              <a:rPr lang="en-GB" baseline="0">
                <a:sym typeface="Wingdings" panose="05000000000000000000" pitchFamily="2" charset="2"/>
              </a:rPr>
              <a:t>Understand previous work around busking</a:t>
            </a:r>
          </a:p>
          <a:p>
            <a:pPr marL="628650" lvl="1" indent="-171450">
              <a:buFontTx/>
              <a:buChar char="-"/>
            </a:pPr>
            <a:r>
              <a:rPr lang="en-GB" baseline="0">
                <a:sym typeface="Wingdings" panose="05000000000000000000" pitchFamily="2" charset="2"/>
              </a:rPr>
              <a:t>Understand the details of the data (only tells you what's been asked)</a:t>
            </a:r>
          </a:p>
          <a:p>
            <a:endParaRPr lang="en-GB"/>
          </a:p>
          <a:p>
            <a:endParaRPr lang="en-GB"/>
          </a:p>
        </p:txBody>
      </p:sp>
      <p:sp>
        <p:nvSpPr>
          <p:cNvPr id="4" name="Slide Number Placeholder 3"/>
          <p:cNvSpPr>
            <a:spLocks noGrp="1"/>
          </p:cNvSpPr>
          <p:nvPr>
            <p:ph type="sldNum" sz="quarter" idx="10"/>
          </p:nvPr>
        </p:nvSpPr>
        <p:spPr/>
        <p:txBody>
          <a:bodyPr/>
          <a:lstStyle/>
          <a:p>
            <a:fld id="{B8649DAF-093F-4482-AA38-346E9A2DEE94}" type="slidenum">
              <a:rPr lang="en-ZA" smtClean="0"/>
              <a:t>34</a:t>
            </a:fld>
            <a:endParaRPr lang="en-ZA"/>
          </a:p>
        </p:txBody>
      </p:sp>
    </p:spTree>
    <p:extLst>
      <p:ext uri="{BB962C8B-B14F-4D97-AF65-F5344CB8AC3E}">
        <p14:creationId xmlns:p14="http://schemas.microsoft.com/office/powerpoint/2010/main" val="291342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B8649DAF-093F-4482-AA38-346E9A2DEE94}" type="slidenum">
              <a:rPr lang="en-ZA" smtClean="0"/>
              <a:t>35</a:t>
            </a:fld>
            <a:endParaRPr lang="en-ZA"/>
          </a:p>
        </p:txBody>
      </p:sp>
    </p:spTree>
    <p:extLst>
      <p:ext uri="{BB962C8B-B14F-4D97-AF65-F5344CB8AC3E}">
        <p14:creationId xmlns:p14="http://schemas.microsoft.com/office/powerpoint/2010/main" val="390172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B8649DAF-093F-4482-AA38-346E9A2DEE94}" type="slidenum">
              <a:rPr lang="en-ZA" smtClean="0"/>
              <a:t>36</a:t>
            </a:fld>
            <a:endParaRPr lang="en-ZA"/>
          </a:p>
        </p:txBody>
      </p:sp>
    </p:spTree>
    <p:extLst>
      <p:ext uri="{BB962C8B-B14F-4D97-AF65-F5344CB8AC3E}">
        <p14:creationId xmlns:p14="http://schemas.microsoft.com/office/powerpoint/2010/main" val="245467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B8649DAF-093F-4482-AA38-346E9A2DEE94}" type="slidenum">
              <a:rPr lang="en-ZA" smtClean="0"/>
              <a:t>37</a:t>
            </a:fld>
            <a:endParaRPr lang="en-ZA"/>
          </a:p>
        </p:txBody>
      </p:sp>
    </p:spTree>
    <p:extLst>
      <p:ext uri="{BB962C8B-B14F-4D97-AF65-F5344CB8AC3E}">
        <p14:creationId xmlns:p14="http://schemas.microsoft.com/office/powerpoint/2010/main" val="298628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7F6B2E-1135-F147-B93F-BE8D60A385F4}" type="slidenum">
              <a:rPr lang="en-US" smtClean="0"/>
              <a:pPr/>
              <a:t>38</a:t>
            </a:fld>
            <a:endParaRPr lang="en-US"/>
          </a:p>
        </p:txBody>
      </p:sp>
    </p:spTree>
    <p:extLst>
      <p:ext uri="{BB962C8B-B14F-4D97-AF65-F5344CB8AC3E}">
        <p14:creationId xmlns:p14="http://schemas.microsoft.com/office/powerpoint/2010/main" val="2177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C6E7A4F-D1B1-0948-A599-522C1C41FB3D}"/>
              </a:ext>
            </a:extLst>
          </p:cNvPr>
          <p:cNvSpPr>
            <a:spLocks noGrp="1" noChangeArrowheads="1"/>
          </p:cNvSpPr>
          <p:nvPr>
            <p:ph type="sldNum" sz="quarter" idx="10"/>
          </p:nvPr>
        </p:nvSpPr>
        <p:spPr>
          <a:xfrm>
            <a:off x="7812088" y="6337300"/>
            <a:ext cx="1008062" cy="476250"/>
          </a:xfrm>
          <a:ln/>
        </p:spPr>
        <p:txBody>
          <a:bodyPr/>
          <a:lstStyle>
            <a:lvl1pPr>
              <a:defRPr/>
            </a:lvl1pPr>
          </a:lstStyle>
          <a:p>
            <a:fld id="{4FCAA571-2F4C-5444-B6EC-E5B3CA5809C4}" type="slidenum">
              <a:rPr lang="en-US"/>
              <a:pPr/>
              <a:t>‹#›</a:t>
            </a:fld>
            <a:endParaRPr lang="en-US"/>
          </a:p>
        </p:txBody>
      </p:sp>
    </p:spTree>
    <p:extLst>
      <p:ext uri="{BB962C8B-B14F-4D97-AF65-F5344CB8AC3E}">
        <p14:creationId xmlns:p14="http://schemas.microsoft.com/office/powerpoint/2010/main" val="397693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306F458C-7A4A-794A-9250-1326495CCA70}" type="slidenum">
              <a:rPr lang="en-US"/>
              <a:pPr/>
              <a:t>‹#›</a:t>
            </a:fld>
            <a:endParaRPr lang="en-US"/>
          </a:p>
        </p:txBody>
      </p:sp>
    </p:spTree>
    <p:extLst>
      <p:ext uri="{BB962C8B-B14F-4D97-AF65-F5344CB8AC3E}">
        <p14:creationId xmlns:p14="http://schemas.microsoft.com/office/powerpoint/2010/main" val="407154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97663" y="908050"/>
            <a:ext cx="2122487" cy="5257800"/>
          </a:xfrm>
        </p:spPr>
        <p:txBody>
          <a:bodyPr vert="eaVert"/>
          <a:lstStyle>
            <a:lvl1pPr>
              <a:defRPr sz="1800"/>
            </a:lvl1pPr>
          </a:lstStyle>
          <a:p>
            <a:r>
              <a:rPr lang="en-US"/>
              <a:t>CLICK TO EDIT MASTER TITLE STYLE</a:t>
            </a:r>
          </a:p>
        </p:txBody>
      </p:sp>
      <p:sp>
        <p:nvSpPr>
          <p:cNvPr id="3" name="Vertical Text Placeholder 2"/>
          <p:cNvSpPr>
            <a:spLocks noGrp="1"/>
          </p:cNvSpPr>
          <p:nvPr>
            <p:ph type="body" orient="vert" idx="1"/>
          </p:nvPr>
        </p:nvSpPr>
        <p:spPr>
          <a:xfrm>
            <a:off x="330200" y="908050"/>
            <a:ext cx="6215063" cy="5257800"/>
          </a:xfrm>
        </p:spPr>
        <p:txBody>
          <a:bodyPr vert="eaVert"/>
          <a:lstStyle>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2D902AF7-F166-5146-AAEE-271162F7FB93}" type="slidenum">
              <a:rPr lang="en-US"/>
              <a:pPr/>
              <a:t>‹#›</a:t>
            </a:fld>
            <a:endParaRPr lang="en-US"/>
          </a:p>
        </p:txBody>
      </p:sp>
    </p:spTree>
    <p:extLst>
      <p:ext uri="{BB962C8B-B14F-4D97-AF65-F5344CB8AC3E}">
        <p14:creationId xmlns:p14="http://schemas.microsoft.com/office/powerpoint/2010/main" val="1538902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9104-F742-4BD9-A524-D0F1EECD696E}"/>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09ABFC-CB20-4D1B-863C-B9FB3D804486}"/>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AFC14387-8B2B-448B-95D3-D05A0AAF0433}"/>
              </a:ext>
            </a:extLst>
          </p:cNvPr>
          <p:cNvSpPr>
            <a:spLocks noGrp="1"/>
          </p:cNvSpPr>
          <p:nvPr>
            <p:ph type="sldNum" sz="quarter" idx="10"/>
          </p:nvPr>
        </p:nvSpPr>
        <p:spPr/>
        <p:txBody>
          <a:bodyPr/>
          <a:lstStyle/>
          <a:p>
            <a:fld id="{17CF6720-59D9-C64B-A11C-49B4BFF41532}" type="slidenum">
              <a:rPr lang="en-US" smtClean="0"/>
              <a:pPr/>
              <a:t>‹#›</a:t>
            </a:fld>
            <a:endParaRPr lang="en-US"/>
          </a:p>
        </p:txBody>
      </p:sp>
    </p:spTree>
    <p:extLst>
      <p:ext uri="{BB962C8B-B14F-4D97-AF65-F5344CB8AC3E}">
        <p14:creationId xmlns:p14="http://schemas.microsoft.com/office/powerpoint/2010/main" val="313546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4FCAA571-2F4C-5444-B6EC-E5B3CA5809C4}" type="slidenum">
              <a:rPr lang="en-US"/>
              <a:pPr/>
              <a:t>‹#›</a:t>
            </a:fld>
            <a:endParaRPr lang="en-US"/>
          </a:p>
        </p:txBody>
      </p:sp>
    </p:spTree>
    <p:extLst>
      <p:ext uri="{BB962C8B-B14F-4D97-AF65-F5344CB8AC3E}">
        <p14:creationId xmlns:p14="http://schemas.microsoft.com/office/powerpoint/2010/main" val="265661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3528" y="4581128"/>
            <a:ext cx="8171185" cy="1187847"/>
          </a:xfrm>
        </p:spPr>
        <p:txBody>
          <a:bodyPr/>
          <a:lstStyle>
            <a:lvl1pPr algn="l">
              <a:defRPr sz="2400" b="0" cap="all"/>
            </a:lvl1pPr>
          </a:lstStyle>
          <a:p>
            <a:r>
              <a:rPr lang="en-GB"/>
              <a:t>Click to edit Master title style</a:t>
            </a:r>
            <a:endParaRPr lang="en-US"/>
          </a:p>
        </p:txBody>
      </p:sp>
      <p:sp>
        <p:nvSpPr>
          <p:cNvPr id="3" name="Text Placeholder 2"/>
          <p:cNvSpPr>
            <a:spLocks noGrp="1"/>
          </p:cNvSpPr>
          <p:nvPr>
            <p:ph type="body" idx="1"/>
          </p:nvPr>
        </p:nvSpPr>
        <p:spPr>
          <a:xfrm>
            <a:off x="323528" y="2906713"/>
            <a:ext cx="817118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AEE03B97-C0D1-A345-922F-3520C7A87BCE}" type="slidenum">
              <a:rPr lang="en-US"/>
              <a:pPr/>
              <a:t>‹#›</a:t>
            </a:fld>
            <a:endParaRPr lang="en-US"/>
          </a:p>
        </p:txBody>
      </p:sp>
    </p:spTree>
    <p:extLst>
      <p:ext uri="{BB962C8B-B14F-4D97-AF65-F5344CB8AC3E}">
        <p14:creationId xmlns:p14="http://schemas.microsoft.com/office/powerpoint/2010/main" val="2023175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r>
              <a:rPr lang="en-US"/>
              <a:t>CLICK TO EDIT MASTER TITLE STYLE</a:t>
            </a:r>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A369143F-90AC-5544-8620-2C6C9CFADC9C}" type="slidenum">
              <a:rPr lang="en-US"/>
              <a:pPr/>
              <a:t>‹#›</a:t>
            </a:fld>
            <a:endParaRPr lang="en-US"/>
          </a:p>
        </p:txBody>
      </p:sp>
    </p:spTree>
    <p:extLst>
      <p:ext uri="{BB962C8B-B14F-4D97-AF65-F5344CB8AC3E}">
        <p14:creationId xmlns:p14="http://schemas.microsoft.com/office/powerpoint/2010/main" val="2624898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7969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09CEA0B1-B008-AD46-B713-1A70EC6C2461}" type="slidenum">
              <a:rPr lang="en-US"/>
              <a:pPr/>
              <a:t>‹#›</a:t>
            </a:fld>
            <a:endParaRPr lang="en-US"/>
          </a:p>
        </p:txBody>
      </p:sp>
    </p:spTree>
    <p:extLst>
      <p:ext uri="{BB962C8B-B14F-4D97-AF65-F5344CB8AC3E}">
        <p14:creationId xmlns:p14="http://schemas.microsoft.com/office/powerpoint/2010/main" val="3444020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168262EF-39D7-F147-B2A4-3B5A6DEB1E46}" type="slidenum">
              <a:rPr lang="en-US"/>
              <a:pPr/>
              <a:t>‹#›</a:t>
            </a:fld>
            <a:endParaRPr lang="en-US"/>
          </a:p>
        </p:txBody>
      </p:sp>
    </p:spTree>
    <p:extLst>
      <p:ext uri="{BB962C8B-B14F-4D97-AF65-F5344CB8AC3E}">
        <p14:creationId xmlns:p14="http://schemas.microsoft.com/office/powerpoint/2010/main" val="1010147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8F9F64E5-A45F-E547-B1A3-C8F55008FA1F}" type="slidenum">
              <a:rPr lang="en-US"/>
              <a:pPr/>
              <a:t>‹#›</a:t>
            </a:fld>
            <a:endParaRPr lang="en-US"/>
          </a:p>
        </p:txBody>
      </p:sp>
    </p:spTree>
    <p:extLst>
      <p:ext uri="{BB962C8B-B14F-4D97-AF65-F5344CB8AC3E}">
        <p14:creationId xmlns:p14="http://schemas.microsoft.com/office/powerpoint/2010/main" val="224831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3008313" cy="59838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836712"/>
            <a:ext cx="5111750" cy="52894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844824"/>
            <a:ext cx="3008313" cy="42813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66CCD63B-5FC0-FF47-AD7E-014EB6612038}" type="slidenum">
              <a:rPr lang="en-US"/>
              <a:pPr/>
              <a:t>‹#›</a:t>
            </a:fld>
            <a:endParaRPr lang="en-US"/>
          </a:p>
        </p:txBody>
      </p:sp>
    </p:spTree>
    <p:extLst>
      <p:ext uri="{BB962C8B-B14F-4D97-AF65-F5344CB8AC3E}">
        <p14:creationId xmlns:p14="http://schemas.microsoft.com/office/powerpoint/2010/main" val="138938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725144"/>
            <a:ext cx="6955160" cy="642194"/>
          </a:xfrm>
        </p:spPr>
        <p:txBody>
          <a:bodyPr anchor="b"/>
          <a:lstStyle>
            <a:lvl1pPr algn="l">
              <a:defRPr sz="2000" b="0"/>
            </a:lvl1pPr>
          </a:lstStyle>
          <a:p>
            <a:r>
              <a:rPr lang="en-GB"/>
              <a:t>Click to edit Master title style</a:t>
            </a:r>
            <a:endParaRPr lang="en-US"/>
          </a:p>
        </p:txBody>
      </p:sp>
      <p:sp>
        <p:nvSpPr>
          <p:cNvPr id="3" name="Picture Placeholder 2"/>
          <p:cNvSpPr>
            <a:spLocks noGrp="1"/>
          </p:cNvSpPr>
          <p:nvPr>
            <p:ph type="pic" idx="1"/>
          </p:nvPr>
        </p:nvSpPr>
        <p:spPr>
          <a:xfrm>
            <a:off x="323528" y="612775"/>
            <a:ext cx="69551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323528" y="5517232"/>
            <a:ext cx="6955160" cy="6549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565BE2E8-DC61-9249-B2E8-84F73F68C256}" type="slidenum">
              <a:rPr lang="en-US"/>
              <a:pPr/>
              <a:t>‹#›</a:t>
            </a:fld>
            <a:endParaRPr lang="en-US"/>
          </a:p>
        </p:txBody>
      </p:sp>
    </p:spTree>
    <p:extLst>
      <p:ext uri="{BB962C8B-B14F-4D97-AF65-F5344CB8AC3E}">
        <p14:creationId xmlns:p14="http://schemas.microsoft.com/office/powerpoint/2010/main" val="83295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9512" y="900000"/>
            <a:ext cx="848995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79512" y="1980000"/>
            <a:ext cx="8489950" cy="417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fld id="{17CF6720-59D9-C64B-A11C-49B4BFF41532}" type="slidenum">
              <a:rPr lang="en-US" smtClean="0"/>
              <a:pPr/>
              <a:t>‹#›</a:t>
            </a:fld>
            <a:endParaRPr lang="en-US"/>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2064"/>
          </a:xfrm>
          <a:prstGeom prst="rect">
            <a:avLst/>
          </a:prstGeom>
        </p:spPr>
      </p:pic>
    </p:spTree>
  </p:cSld>
  <p:clrMap bg1="lt1" tx1="dk1" bg2="lt2" tx2="dk2" accent1="accent1" accent2="accent2" accent3="accent3" accent4="accent4" accent5="accent5" accent6="accent6" hlink="hlink" folHlink="folHlink"/>
  <p:sldLayoutIdLst>
    <p:sldLayoutId id="2147483768"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9" r:id="rId12"/>
  </p:sldLayoutIdLst>
  <p:txStyles>
    <p:titleStyle>
      <a:lvl1pPr algn="l" rtl="0" eaLnBrk="0" fontAlgn="base" hangingPunct="0">
        <a:spcBef>
          <a:spcPct val="0"/>
        </a:spcBef>
        <a:spcAft>
          <a:spcPct val="0"/>
        </a:spcAft>
        <a:defRPr sz="2400">
          <a:solidFill>
            <a:schemeClr val="tx2"/>
          </a:solidFill>
          <a:latin typeface="+mj-lt"/>
          <a:ea typeface="+mj-ea"/>
          <a:cs typeface="ＭＳ Ｐゴシック" charset="0"/>
        </a:defRPr>
      </a:lvl1pPr>
      <a:lvl2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HzhmLSH59HQ" TargetMode="Externa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4.png"/><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ucl.ac.uk/archaeology/research/ethics/national_ethics_approval" TargetMode="External"/><Relationship Id="rId2" Type="http://schemas.openxmlformats.org/officeDocument/2006/relationships/hyperlink" Target="http://www.ucl.ac.uk/archaeology/research/ethics/ucl_ethics_approval" TargetMode="External"/><Relationship Id="rId1" Type="http://schemas.openxmlformats.org/officeDocument/2006/relationships/slideLayout" Target="../slideLayouts/slideLayout2.xml"/><Relationship Id="rId4" Type="http://schemas.openxmlformats.org/officeDocument/2006/relationships/hyperlink" Target="http://www.ucl.ac.uk/archaeology/research/ethics/data_protectio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9.png"/><Relationship Id="rId21" Type="http://schemas.openxmlformats.org/officeDocument/2006/relationships/image" Target="../media/image45.jpeg"/><Relationship Id="rId34" Type="http://schemas.openxmlformats.org/officeDocument/2006/relationships/image" Target="../media/image58.jpeg"/><Relationship Id="rId7" Type="http://schemas.openxmlformats.org/officeDocument/2006/relationships/image" Target="../media/image32.emf"/><Relationship Id="rId12" Type="http://schemas.openxmlformats.org/officeDocument/2006/relationships/hyperlink" Target="http://www.gsk.co.uk/index.html" TargetMode="External"/><Relationship Id="rId17" Type="http://schemas.openxmlformats.org/officeDocument/2006/relationships/image" Target="../media/image41.jpeg"/><Relationship Id="rId25" Type="http://schemas.openxmlformats.org/officeDocument/2006/relationships/image" Target="../media/image49.jpeg"/><Relationship Id="rId33" Type="http://schemas.openxmlformats.org/officeDocument/2006/relationships/image" Target="../media/image57.png"/><Relationship Id="rId2" Type="http://schemas.openxmlformats.org/officeDocument/2006/relationships/notesSlide" Target="../notesSlides/notesSlide1.xml"/><Relationship Id="rId16" Type="http://schemas.openxmlformats.org/officeDocument/2006/relationships/image" Target="../media/image40.png"/><Relationship Id="rId20" Type="http://schemas.openxmlformats.org/officeDocument/2006/relationships/image" Target="../media/image44.jpe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8.png"/><Relationship Id="rId32" Type="http://schemas.openxmlformats.org/officeDocument/2006/relationships/image" Target="../media/image56.jpeg"/><Relationship Id="rId5" Type="http://schemas.openxmlformats.org/officeDocument/2006/relationships/image" Target="../media/image28.jpg"/><Relationship Id="rId15" Type="http://schemas.openxmlformats.org/officeDocument/2006/relationships/image" Target="../media/image39.gif"/><Relationship Id="rId23" Type="http://schemas.openxmlformats.org/officeDocument/2006/relationships/image" Target="../media/image47.jpeg"/><Relationship Id="rId28" Type="http://schemas.openxmlformats.org/officeDocument/2006/relationships/image" Target="../media/image52.jpeg"/><Relationship Id="rId36" Type="http://schemas.openxmlformats.org/officeDocument/2006/relationships/image" Target="../media/image60.png"/><Relationship Id="rId10" Type="http://schemas.openxmlformats.org/officeDocument/2006/relationships/image" Target="../media/image35.png"/><Relationship Id="rId19" Type="http://schemas.openxmlformats.org/officeDocument/2006/relationships/image" Target="../media/image43.png"/><Relationship Id="rId31" Type="http://schemas.openxmlformats.org/officeDocument/2006/relationships/image" Target="../media/image55.jpeg"/><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cdrc.ac.uk/retail-masters/archive/" TargetMode="Externa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westminster.gov.uk/ward-profiles" TargetMode="External"/><Relationship Id="rId4" Type="http://schemas.openxmlformats.org/officeDocument/2006/relationships/hyperlink" Target="https://www.westminster.gov.uk/cityplan204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ndrewmaclachlan.github.io/CASA-MSc-thesis/index.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D1CCCE"/>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pic>
        <p:nvPicPr>
          <p:cNvPr id="4" name="Picture 3" descr="white_outline.png"/>
          <p:cNvPicPr>
            <a:picLocks noChangeAspect="1"/>
          </p:cNvPicPr>
          <p:nvPr/>
        </p:nvPicPr>
        <p:blipFill>
          <a:blip r:embed="rId2">
            <a:alphaModFix amt="81000"/>
            <a:extLst>
              <a:ext uri="{28A0092B-C50C-407E-A947-70E740481C1C}">
                <a14:useLocalDpi xmlns:a14="http://schemas.microsoft.com/office/drawing/2010/main" val="0"/>
              </a:ext>
            </a:extLst>
          </a:blip>
          <a:stretch>
            <a:fillRect/>
          </a:stretch>
        </p:blipFill>
        <p:spPr>
          <a:xfrm rot="7638348">
            <a:off x="3060548" y="-832875"/>
            <a:ext cx="8509422" cy="4578246"/>
          </a:xfrm>
          <a:prstGeom prst="rect">
            <a:avLst/>
          </a:prstGeom>
        </p:spPr>
      </p:pic>
      <p:pic>
        <p:nvPicPr>
          <p:cNvPr id="14" name="Picture 13" descr="white_outline.png"/>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rot="6672404">
            <a:off x="3054366" y="-1050257"/>
            <a:ext cx="8509422" cy="4578246"/>
          </a:xfrm>
          <a:prstGeom prst="rect">
            <a:avLst/>
          </a:prstGeom>
          <a:effectLst/>
          <a:scene3d>
            <a:camera prst="isometricLeftDown"/>
            <a:lightRig rig="threePt" dir="t"/>
          </a:scene3d>
        </p:spPr>
      </p:pic>
      <p:sp>
        <p:nvSpPr>
          <p:cNvPr id="10" name="Rectangle 2"/>
          <p:cNvSpPr txBox="1">
            <a:spLocks noChangeArrowheads="1"/>
          </p:cNvSpPr>
          <p:nvPr/>
        </p:nvSpPr>
        <p:spPr bwMode="auto">
          <a:xfrm>
            <a:off x="179512" y="1628800"/>
            <a:ext cx="5099624"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chemeClr val="tx2"/>
                </a:solidFill>
                <a:latin typeface="+mj-lt"/>
                <a:ea typeface="+mj-ea"/>
                <a:cs typeface="ＭＳ Ｐゴシック" charset="0"/>
              </a:defRPr>
            </a:lvl1pPr>
            <a:lvl2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4000" b="1"/>
              <a:t>Introduction to CASA Dissertations</a:t>
            </a:r>
          </a:p>
          <a:p>
            <a:endParaRPr lang="en-US" sz="4000" b="1"/>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010412"/>
          </a:xfrm>
          <a:prstGeom prst="rect">
            <a:avLst/>
          </a:prstGeom>
        </p:spPr>
      </p:pic>
      <p:pic>
        <p:nvPicPr>
          <p:cNvPr id="5" name="Picture 4" descr="master_outline_cas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6381328"/>
            <a:ext cx="472898" cy="294045"/>
          </a:xfrm>
          <a:prstGeom prst="rect">
            <a:avLst/>
          </a:prstGeom>
        </p:spPr>
      </p:pic>
      <p:sp>
        <p:nvSpPr>
          <p:cNvPr id="2" name="TextBox 1"/>
          <p:cNvSpPr txBox="1"/>
          <p:nvPr/>
        </p:nvSpPr>
        <p:spPr>
          <a:xfrm>
            <a:off x="144468" y="2964709"/>
            <a:ext cx="4223346" cy="923330"/>
          </a:xfrm>
          <a:prstGeom prst="rect">
            <a:avLst/>
          </a:prstGeom>
          <a:noFill/>
        </p:spPr>
        <p:txBody>
          <a:bodyPr wrap="square" rtlCol="0">
            <a:spAutoFit/>
          </a:bodyPr>
          <a:lstStyle/>
          <a:p>
            <a:r>
              <a:rPr lang="en-GB" dirty="0"/>
              <a:t>Module convenor: Dr Andy MacLachlan</a:t>
            </a:r>
          </a:p>
          <a:p>
            <a:r>
              <a:rPr lang="en-US" dirty="0"/>
              <a:t>D</a:t>
            </a:r>
            <a:r>
              <a:rPr lang="en-GB" dirty="0"/>
              <a:t>r Marin De Jode</a:t>
            </a:r>
          </a:p>
          <a:p>
            <a:r>
              <a:rPr lang="en-US" dirty="0"/>
              <a:t>January</a:t>
            </a:r>
            <a:r>
              <a:rPr lang="en-GB" dirty="0"/>
              <a:t> 2021</a:t>
            </a:r>
          </a:p>
        </p:txBody>
      </p:sp>
      <p:pic>
        <p:nvPicPr>
          <p:cNvPr id="2050" name="Picture 2" descr="Image">
            <a:extLst>
              <a:ext uri="{FF2B5EF4-FFF2-40B4-BE49-F238E27FC236}">
                <a16:creationId xmlns:a16="http://schemas.microsoft.com/office/drawing/2014/main" id="{62F3D969-6E1B-47AE-A85B-47AC8F8F7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790" y="3732500"/>
            <a:ext cx="5646420" cy="2823210"/>
          </a:xfrm>
          <a:prstGeom prst="rect">
            <a:avLst/>
          </a:prstGeom>
          <a:noFill/>
          <a:extLst>
            <a:ext uri="{909E8E84-426E-40DD-AFC4-6F175D3DCCD1}">
              <a14:hiddenFill xmlns:a14="http://schemas.microsoft.com/office/drawing/2010/main">
                <a:solidFill>
                  <a:srgbClr val="FFFFFF"/>
                </a:solidFill>
              </a14:hiddenFill>
            </a:ext>
          </a:extLst>
        </p:spPr>
      </p:pic>
      <p:sp>
        <p:nvSpPr>
          <p:cNvPr id="3" name="Lightning Bolt 2">
            <a:extLst>
              <a:ext uri="{FF2B5EF4-FFF2-40B4-BE49-F238E27FC236}">
                <a16:creationId xmlns:a16="http://schemas.microsoft.com/office/drawing/2014/main" id="{7D77F02F-036A-4427-804A-BAB03BF9C5CC}"/>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2D40C790-6366-42D0-80EF-522D2D06839B}"/>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73DF6336-ADBA-451E-A879-00B8EE5F7D1E}"/>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741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What is a dissertation? </a:t>
            </a:r>
          </a:p>
        </p:txBody>
      </p:sp>
      <p:sp>
        <p:nvSpPr>
          <p:cNvPr id="3" name="Content Placeholder 2"/>
          <p:cNvSpPr>
            <a:spLocks noGrp="1"/>
          </p:cNvSpPr>
          <p:nvPr>
            <p:ph idx="1"/>
          </p:nvPr>
        </p:nvSpPr>
        <p:spPr>
          <a:xfrm>
            <a:off x="179512" y="1348740"/>
            <a:ext cx="8489950" cy="5021580"/>
          </a:xfrm>
        </p:spPr>
        <p:txBody>
          <a:bodyPr>
            <a:normAutofit/>
          </a:bodyPr>
          <a:lstStyle/>
          <a:p>
            <a:endParaRPr lang="en-US" sz="2200" dirty="0"/>
          </a:p>
          <a:p>
            <a:r>
              <a:rPr lang="en-GB" sz="2200" dirty="0"/>
              <a:t>60 credits (MSc) or 90 credits (</a:t>
            </a:r>
            <a:r>
              <a:rPr lang="en-GB" sz="2200" dirty="0" err="1"/>
              <a:t>MRes</a:t>
            </a:r>
            <a:r>
              <a:rPr lang="en-GB" sz="2200" dirty="0"/>
              <a:t>) of 180 Credit degree</a:t>
            </a:r>
          </a:p>
          <a:p>
            <a:r>
              <a:rPr lang="en-US" sz="2200" dirty="0"/>
              <a:t>60 credits = 600 hours, 90 credits = 900 hours</a:t>
            </a:r>
          </a:p>
          <a:p>
            <a:r>
              <a:rPr lang="en-US" sz="2200" dirty="0"/>
              <a:t>Around 18 weeks from term 3 (26/4) </a:t>
            </a:r>
          </a:p>
          <a:p>
            <a:r>
              <a:rPr lang="en-US" sz="2200" dirty="0"/>
              <a:t>33 hours/ week MSc </a:t>
            </a:r>
          </a:p>
          <a:p>
            <a:r>
              <a:rPr lang="en-US" sz="2200" dirty="0"/>
              <a:t>50 hours/week </a:t>
            </a:r>
            <a:r>
              <a:rPr lang="en-US" sz="2200" dirty="0" err="1"/>
              <a:t>MRes</a:t>
            </a:r>
            <a:r>
              <a:rPr lang="en-US" sz="2200" dirty="0"/>
              <a:t> </a:t>
            </a:r>
          </a:p>
          <a:p>
            <a:r>
              <a:rPr lang="en-US" sz="2200" dirty="0"/>
              <a:t>But you start in term 2 so less than this.</a:t>
            </a:r>
          </a:p>
          <a:p>
            <a:r>
              <a:rPr lang="en-US" sz="2200" dirty="0"/>
              <a:t>Basically 9-5 job</a:t>
            </a:r>
            <a:endParaRPr lang="en-US"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9F897080-1828-4548-B745-96201BDDEBB4}"/>
              </a:ext>
            </a:extLst>
          </p:cNvPr>
          <p:cNvPicPr>
            <a:picLocks noChangeAspect="1"/>
          </p:cNvPicPr>
          <p:nvPr/>
        </p:nvPicPr>
        <p:blipFill>
          <a:blip r:embed="rId2"/>
          <a:stretch>
            <a:fillRect/>
          </a:stretch>
        </p:blipFill>
        <p:spPr>
          <a:xfrm>
            <a:off x="5321397" y="4696287"/>
            <a:ext cx="3348065" cy="1674033"/>
          </a:xfrm>
          <a:prstGeom prst="rect">
            <a:avLst/>
          </a:prstGeom>
        </p:spPr>
      </p:pic>
    </p:spTree>
    <p:extLst>
      <p:ext uri="{BB962C8B-B14F-4D97-AF65-F5344CB8AC3E}">
        <p14:creationId xmlns:p14="http://schemas.microsoft.com/office/powerpoint/2010/main" val="202929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What is original research</a:t>
            </a:r>
          </a:p>
        </p:txBody>
      </p:sp>
      <p:sp>
        <p:nvSpPr>
          <p:cNvPr id="3" name="Content Placeholder 2"/>
          <p:cNvSpPr>
            <a:spLocks noGrp="1"/>
          </p:cNvSpPr>
          <p:nvPr>
            <p:ph idx="1"/>
          </p:nvPr>
        </p:nvSpPr>
        <p:spPr>
          <a:xfrm>
            <a:off x="179512" y="1980000"/>
            <a:ext cx="8489950" cy="1322493"/>
          </a:xfrm>
        </p:spPr>
        <p:txBody>
          <a:bodyPr>
            <a:normAutofit/>
          </a:bodyPr>
          <a:lstStyle/>
          <a:p>
            <a:r>
              <a:rPr lang="en-US" sz="2200" dirty="0"/>
              <a:t>Let’s go back in time to the ‘how to succeed in your degree talk’ from the start of the year….</a:t>
            </a:r>
            <a:endParaRPr lang="en-GB" sz="2200" dirty="0"/>
          </a:p>
          <a:p>
            <a:endParaRPr lang="en-GB" dirty="0"/>
          </a:p>
          <a:p>
            <a:endParaRPr lang="en-GB" dirty="0"/>
          </a:p>
        </p:txBody>
      </p:sp>
      <p:pic>
        <p:nvPicPr>
          <p:cNvPr id="5" name="Picture 4">
            <a:extLst>
              <a:ext uri="{FF2B5EF4-FFF2-40B4-BE49-F238E27FC236}">
                <a16:creationId xmlns:a16="http://schemas.microsoft.com/office/drawing/2014/main" id="{6C3B190B-8F09-4DEE-968E-3FBF6FFDE6EC}"/>
              </a:ext>
            </a:extLst>
          </p:cNvPr>
          <p:cNvPicPr>
            <a:picLocks noChangeAspect="1"/>
          </p:cNvPicPr>
          <p:nvPr/>
        </p:nvPicPr>
        <p:blipFill>
          <a:blip r:embed="rId2"/>
          <a:stretch>
            <a:fillRect/>
          </a:stretch>
        </p:blipFill>
        <p:spPr>
          <a:xfrm>
            <a:off x="2286000" y="3208445"/>
            <a:ext cx="4572000" cy="2571750"/>
          </a:xfrm>
          <a:prstGeom prst="rect">
            <a:avLst/>
          </a:prstGeom>
        </p:spPr>
      </p:pic>
    </p:spTree>
    <p:extLst>
      <p:ext uri="{BB962C8B-B14F-4D97-AF65-F5344CB8AC3E}">
        <p14:creationId xmlns:p14="http://schemas.microsoft.com/office/powerpoint/2010/main" val="18001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Writing Problem 5 – insight, originality and coherence</a:t>
            </a:r>
          </a:p>
        </p:txBody>
      </p:sp>
      <p:pic>
        <p:nvPicPr>
          <p:cNvPr id="2050" name="Picture 2" descr="https://www.nationalgallery.org.uk/server.iip?FIF=/fronts/N-3863-00-000054-WZ-PYR.tif&amp;CNT=1&amp;HEI=371&amp;QLT=85&amp;CVT=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artprojectsforkids.org/wp-content/uploads/2014/09/Van-Gogh-Sunflower-Post.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44102" y="1998663"/>
            <a:ext cx="2826059" cy="37671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4FB3-2FD4-4208-8716-9D908C197AAB}"/>
              </a:ext>
            </a:extLst>
          </p:cNvPr>
          <p:cNvSpPr txBox="1"/>
          <p:nvPr/>
        </p:nvSpPr>
        <p:spPr>
          <a:xfrm>
            <a:off x="4844102" y="6138809"/>
            <a:ext cx="3056725" cy="369332"/>
          </a:xfrm>
          <a:prstGeom prst="rect">
            <a:avLst/>
          </a:prstGeom>
          <a:noFill/>
        </p:spPr>
        <p:txBody>
          <a:bodyPr wrap="square" rtlCol="0">
            <a:spAutoFit/>
          </a:bodyPr>
          <a:lstStyle/>
          <a:p>
            <a:r>
              <a:rPr lang="en-GB" dirty="0"/>
              <a:t>Original?</a:t>
            </a:r>
          </a:p>
        </p:txBody>
      </p:sp>
    </p:spTree>
    <p:extLst>
      <p:ext uri="{BB962C8B-B14F-4D97-AF65-F5344CB8AC3E}">
        <p14:creationId xmlns:p14="http://schemas.microsoft.com/office/powerpoint/2010/main" val="64470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Writing Problem 5 – insight, originality and coherence</a:t>
            </a:r>
          </a:p>
        </p:txBody>
      </p:sp>
      <p:pic>
        <p:nvPicPr>
          <p:cNvPr id="7" name="Content Placeholder 6"/>
          <p:cNvPicPr>
            <a:picLocks noGrp="1" noChangeAspect="1"/>
          </p:cNvPicPr>
          <p:nvPr>
            <p:ph sz="half" idx="2"/>
          </p:nvPr>
        </p:nvPicPr>
        <p:blipFill>
          <a:blip r:embed="rId2"/>
          <a:stretch>
            <a:fillRect/>
          </a:stretch>
        </p:blipFill>
        <p:spPr>
          <a:xfrm>
            <a:off x="4626958" y="1998663"/>
            <a:ext cx="3260347" cy="3767137"/>
          </a:xfrm>
          <a:prstGeom prst="rect">
            <a:avLst/>
          </a:prstGeom>
        </p:spPr>
      </p:pic>
      <p:pic>
        <p:nvPicPr>
          <p:cNvPr id="2050" name="Picture 2" descr="https://www.nationalgallery.org.uk/server.iip?FIF=/fronts/N-3863-00-000054-WZ-PYR.tif&amp;CNT=1&amp;HEI=371&amp;QLT=85&amp;CVT=jpe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E6FE2E-895B-40E1-AE02-7C32C76F6801}"/>
              </a:ext>
            </a:extLst>
          </p:cNvPr>
          <p:cNvSpPr txBox="1"/>
          <p:nvPr/>
        </p:nvSpPr>
        <p:spPr>
          <a:xfrm>
            <a:off x="4767209" y="6061753"/>
            <a:ext cx="3970962" cy="369332"/>
          </a:xfrm>
          <a:prstGeom prst="rect">
            <a:avLst/>
          </a:prstGeom>
          <a:noFill/>
        </p:spPr>
        <p:txBody>
          <a:bodyPr wrap="square" rtlCol="0">
            <a:spAutoFit/>
          </a:bodyPr>
          <a:lstStyle/>
          <a:p>
            <a:r>
              <a:rPr lang="en-GB" dirty="0"/>
              <a:t>Coherent?</a:t>
            </a:r>
          </a:p>
        </p:txBody>
      </p:sp>
    </p:spTree>
    <p:extLst>
      <p:ext uri="{BB962C8B-B14F-4D97-AF65-F5344CB8AC3E}">
        <p14:creationId xmlns:p14="http://schemas.microsoft.com/office/powerpoint/2010/main" val="399502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5 – insight, originality and coherence</a:t>
            </a:r>
          </a:p>
        </p:txBody>
      </p:sp>
      <p:pic>
        <p:nvPicPr>
          <p:cNvPr id="5" name="Content Placeholder 4"/>
          <p:cNvPicPr>
            <a:picLocks noGrp="1" noChangeAspect="1"/>
          </p:cNvPicPr>
          <p:nvPr>
            <p:ph sz="half" idx="2"/>
          </p:nvPr>
        </p:nvPicPr>
        <p:blipFill>
          <a:blip r:embed="rId2"/>
          <a:stretch>
            <a:fillRect/>
          </a:stretch>
        </p:blipFill>
        <p:spPr>
          <a:xfrm>
            <a:off x="4760125" y="1998663"/>
            <a:ext cx="2994012" cy="3767137"/>
          </a:xfrm>
          <a:prstGeom prst="rect">
            <a:avLst/>
          </a:prstGeom>
        </p:spPr>
      </p:pic>
      <p:pic>
        <p:nvPicPr>
          <p:cNvPr id="6" name="Picture 2" descr="https://www.nationalgallery.org.uk/server.iip?FIF=/fronts/N-3863-00-000054-WZ-PYR.tif&amp;CNT=1&amp;HEI=371&amp;QLT=85&amp;CVT=jpe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61219" y="2124869"/>
            <a:ext cx="2790825"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55460C-09B6-4A6E-9414-C30FFEB27BEF}"/>
              </a:ext>
            </a:extLst>
          </p:cNvPr>
          <p:cNvSpPr txBox="1"/>
          <p:nvPr/>
        </p:nvSpPr>
        <p:spPr>
          <a:xfrm>
            <a:off x="4633645" y="6173801"/>
            <a:ext cx="3570270" cy="369332"/>
          </a:xfrm>
          <a:prstGeom prst="rect">
            <a:avLst/>
          </a:prstGeom>
          <a:noFill/>
        </p:spPr>
        <p:txBody>
          <a:bodyPr wrap="square" rtlCol="0">
            <a:spAutoFit/>
          </a:bodyPr>
          <a:lstStyle/>
          <a:p>
            <a:r>
              <a:rPr lang="en-GB" dirty="0"/>
              <a:t>Insightful…?</a:t>
            </a:r>
          </a:p>
        </p:txBody>
      </p:sp>
    </p:spTree>
    <p:extLst>
      <p:ext uri="{BB962C8B-B14F-4D97-AF65-F5344CB8AC3E}">
        <p14:creationId xmlns:p14="http://schemas.microsoft.com/office/powerpoint/2010/main" val="2732964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Problem 5 – insight, originality and coherence</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597981"/>
            <a:ext cx="7782144" cy="5028341"/>
          </a:xfrm>
        </p:spPr>
        <p:txBody>
          <a:bodyPr>
            <a:normAutofit fontScale="77500" lnSpcReduction="20000"/>
          </a:bodyPr>
          <a:lstStyle/>
          <a:p>
            <a:pPr marL="0" indent="0">
              <a:buNone/>
            </a:pPr>
            <a:r>
              <a:rPr lang="en-US" b="1" dirty="0"/>
              <a:t>Original: </a:t>
            </a:r>
            <a:r>
              <a:rPr lang="en-US" dirty="0"/>
              <a:t>You need to write the assignment in your own words that tells a narrative through the existing research. Don’t just state what others have done</a:t>
            </a:r>
          </a:p>
          <a:p>
            <a:pPr marL="0" indent="0">
              <a:buNone/>
            </a:pPr>
            <a:r>
              <a:rPr lang="en-US" i="1" dirty="0"/>
              <a:t>present or existing from the beginning; first or earliest</a:t>
            </a:r>
          </a:p>
          <a:p>
            <a:pPr marL="0" indent="0">
              <a:buNone/>
            </a:pPr>
            <a:endParaRPr lang="en-US" i="1" dirty="0"/>
          </a:p>
          <a:p>
            <a:pPr marL="0" indent="0">
              <a:buNone/>
            </a:pPr>
            <a:r>
              <a:rPr lang="en-US" b="1" dirty="0"/>
              <a:t>Coherent: </a:t>
            </a:r>
            <a:r>
              <a:rPr lang="en-US" dirty="0"/>
              <a:t>Make your points in a logical manner, with support from literature (or policy documents). Don’t just assume the reader knows what you are talking about because they are an academic. Build the story, don’t just jump to the ending.</a:t>
            </a:r>
          </a:p>
          <a:p>
            <a:pPr marL="0" indent="0">
              <a:buNone/>
            </a:pPr>
            <a:r>
              <a:rPr lang="en-GB" i="1" dirty="0"/>
              <a:t>logical and consistent</a:t>
            </a:r>
          </a:p>
          <a:p>
            <a:pPr marL="0" indent="0">
              <a:buNone/>
            </a:pPr>
            <a:endParaRPr lang="en-GB" i="1" dirty="0"/>
          </a:p>
          <a:p>
            <a:pPr marL="0" indent="0">
              <a:buNone/>
            </a:pPr>
            <a:r>
              <a:rPr lang="en-US" b="1" dirty="0"/>
              <a:t>Insightful: </a:t>
            </a:r>
            <a:r>
              <a:rPr lang="en-US" dirty="0"/>
              <a:t>Clearly</a:t>
            </a:r>
            <a:r>
              <a:rPr lang="en-US" b="1" dirty="0"/>
              <a:t> </a:t>
            </a:r>
            <a:r>
              <a:rPr lang="en-US" dirty="0"/>
              <a:t>showing that you understand the methods, concepts and debates discussed but also how your analysis (or discussion) did or could add meaning in some way. </a:t>
            </a:r>
          </a:p>
          <a:p>
            <a:pPr marL="0" indent="0">
              <a:buNone/>
            </a:pPr>
            <a:r>
              <a:rPr lang="en-US" i="1" dirty="0"/>
              <a:t>having or showing an accurate and deep understanding; perceptive.</a:t>
            </a:r>
            <a:endParaRPr lang="en-US" b="1" i="1"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404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en-GB" b="1" dirty="0"/>
              <a:t>common research language </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597981"/>
            <a:ext cx="7782144" cy="5028341"/>
          </a:xfrm>
        </p:spPr>
        <p:txBody>
          <a:bodyPr>
            <a:normAutofit lnSpcReduction="10000"/>
          </a:bodyPr>
          <a:lstStyle/>
          <a:p>
            <a:pPr marL="0" indent="0">
              <a:buNone/>
            </a:pPr>
            <a:r>
              <a:rPr lang="en-US" sz="2200" b="1" dirty="0"/>
              <a:t>Research gap: </a:t>
            </a:r>
            <a:r>
              <a:rPr lang="en-US" sz="2200" dirty="0"/>
              <a:t>You need to identify and discuss all the existing work and lead the reader to the gap. What is the gap. What hasn’t been done. Why is that important. </a:t>
            </a:r>
            <a:r>
              <a:rPr lang="en-US" sz="2200" b="1" dirty="0"/>
              <a:t>MISSING</a:t>
            </a:r>
          </a:p>
          <a:p>
            <a:pPr marL="0" indent="0">
              <a:buNone/>
            </a:pPr>
            <a:endParaRPr lang="en-US" sz="2200" b="1" dirty="0"/>
          </a:p>
          <a:p>
            <a:pPr marL="0" indent="0">
              <a:buNone/>
            </a:pPr>
            <a:r>
              <a:rPr lang="en-US" sz="2200" b="1" dirty="0"/>
              <a:t>Contribution: </a:t>
            </a:r>
            <a:r>
              <a:rPr lang="en-US" sz="2200" dirty="0"/>
              <a:t>You’ve identified the gap. Be specific throughout your thesis what you are contributing…..As a result this thesis attempts to combine these two datasets for THIS REASON. Continue this through the thesis, especially in the discussion. </a:t>
            </a:r>
            <a:r>
              <a:rPr lang="en-US" sz="2200" b="1" dirty="0"/>
              <a:t>A POTENTIAL ANSWER</a:t>
            </a:r>
          </a:p>
          <a:p>
            <a:pPr marL="0" indent="0">
              <a:buNone/>
            </a:pPr>
            <a:endParaRPr lang="en-US" sz="2200" b="1" dirty="0"/>
          </a:p>
          <a:p>
            <a:pPr marL="0" indent="0">
              <a:buNone/>
            </a:pPr>
            <a:r>
              <a:rPr lang="en-US" sz="2200" b="1" dirty="0"/>
              <a:t>Novel: </a:t>
            </a:r>
            <a:r>
              <a:rPr lang="en-US" sz="2200" dirty="0"/>
              <a:t>What is new? Remember this could be a new method, a new study area or a bit of both (or mix too). E.g. use an existing method with a slight variation appropriate for a new study area and some different data as that’s what was available or is free! </a:t>
            </a:r>
            <a:r>
              <a:rPr lang="en-US" sz="2200" b="1" dirty="0"/>
              <a:t>WHAT IS NEW</a:t>
            </a:r>
          </a:p>
          <a:p>
            <a:pPr marL="0" indent="0">
              <a:buNone/>
            </a:pPr>
            <a:endParaRPr lang="en-US" sz="2200" b="1" dirty="0"/>
          </a:p>
          <a:p>
            <a:pPr marL="0" indent="0">
              <a:buNone/>
            </a:pPr>
            <a:endParaRPr lang="en-US" sz="2200" b="1"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0099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are you selling – be specific </a:t>
            </a:r>
            <a:endParaRPr lang="en-GB" b="1" dirty="0"/>
          </a:p>
        </p:txBody>
      </p:sp>
      <p:pic>
        <p:nvPicPr>
          <p:cNvPr id="1026" name="Picture 2" descr="Ice cream and burger vans could be banned from parking outside schools  under these plans - Wales Online">
            <a:extLst>
              <a:ext uri="{FF2B5EF4-FFF2-40B4-BE49-F238E27FC236}">
                <a16:creationId xmlns:a16="http://schemas.microsoft.com/office/drawing/2014/main" id="{F5380E50-E0E7-4298-A028-32AE4B9D6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549" y="1809612"/>
            <a:ext cx="585787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34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CE833E-25E1-46D2-842E-DA882192E9D9}"/>
              </a:ext>
            </a:extLst>
          </p:cNvPr>
          <p:cNvSpPr>
            <a:spLocks noGrp="1"/>
          </p:cNvSpPr>
          <p:nvPr>
            <p:ph type="title"/>
          </p:nvPr>
        </p:nvSpPr>
        <p:spPr>
          <a:xfrm>
            <a:off x="127000" y="1050330"/>
            <a:ext cx="8489950" cy="1008063"/>
          </a:xfrm>
        </p:spPr>
        <p:txBody>
          <a:bodyPr/>
          <a:lstStyle/>
          <a:p>
            <a:r>
              <a:rPr lang="en-US" dirty="0"/>
              <a:t>How do you feel about writing a 10,000 word MSc or </a:t>
            </a:r>
            <a:r>
              <a:rPr lang="en-US" dirty="0" err="1"/>
              <a:t>MRes</a:t>
            </a:r>
            <a:r>
              <a:rPr lang="en-US" dirty="0"/>
              <a:t> thesis</a:t>
            </a:r>
            <a:endParaRPr lang="en-GB" dirty="0"/>
          </a:p>
        </p:txBody>
      </p:sp>
      <p:sp>
        <p:nvSpPr>
          <p:cNvPr id="5" name="Text Placeholder 4" hidden="1">
            <a:extLst>
              <a:ext uri="{FF2B5EF4-FFF2-40B4-BE49-F238E27FC236}">
                <a16:creationId xmlns:a16="http://schemas.microsoft.com/office/drawing/2014/main" id="{BC327DDF-F07A-4F9F-A2C2-33EE84AA96D4}"/>
              </a:ext>
            </a:extLst>
          </p:cNvPr>
          <p:cNvSpPr>
            <a:spLocks noGrp="1"/>
          </p:cNvSpPr>
          <p:nvPr>
            <p:ph type="body" idx="1"/>
          </p:nvPr>
        </p:nvSpPr>
        <p:spPr/>
        <p:txBody>
          <a:bodyPr/>
          <a:lstStyle/>
          <a:p>
            <a:endParaRPr lang="en-GB"/>
          </a:p>
        </p:txBody>
      </p:sp>
      <p:sp>
        <p:nvSpPr>
          <p:cNvPr id="9" name="MeetingNumber">
            <a:extLst>
              <a:ext uri="{FF2B5EF4-FFF2-40B4-BE49-F238E27FC236}">
                <a16:creationId xmlns:a16="http://schemas.microsoft.com/office/drawing/2014/main" id="{14B7EDB7-0B30-4FD5-BD71-A11D470C5C74}"/>
              </a:ext>
            </a:extLst>
          </p:cNvPr>
          <p:cNvSpPr txBox="1"/>
          <p:nvPr>
            <p:custDataLst>
              <p:tags r:id="rId2"/>
            </p:custDataLst>
          </p:nvPr>
        </p:nvSpPr>
        <p:spPr>
          <a:xfrm>
            <a:off x="5432730" y="6385757"/>
            <a:ext cx="3595857" cy="369332"/>
          </a:xfrm>
          <a:prstGeom prst="rect">
            <a:avLst/>
          </a:prstGeom>
          <a:noFill/>
        </p:spPr>
        <p:txBody>
          <a:bodyPr vert="horz" wrap="none" rtlCol="0">
            <a:spAutoFit/>
          </a:bodyPr>
          <a:lstStyle/>
          <a:p>
            <a:pPr algn="ctr"/>
            <a:r>
              <a:rPr lang="en-GB"/>
              <a:t>Join: </a:t>
            </a:r>
            <a:r>
              <a:rPr lang="en-GB" b="1"/>
              <a:t>vevox.app</a:t>
            </a:r>
            <a:r>
              <a:rPr lang="en-GB"/>
              <a:t> ID: </a:t>
            </a:r>
            <a:r>
              <a:rPr lang="en-GB" b="1"/>
              <a:t>186-395-009</a:t>
            </a:r>
          </a:p>
        </p:txBody>
      </p:sp>
      <p:sp>
        <p:nvSpPr>
          <p:cNvPr id="10" name="VoteNow">
            <a:extLst>
              <a:ext uri="{FF2B5EF4-FFF2-40B4-BE49-F238E27FC236}">
                <a16:creationId xmlns:a16="http://schemas.microsoft.com/office/drawing/2014/main" id="{80EF3842-2145-468B-81CA-04BE4FFEE17A}"/>
              </a:ext>
            </a:extLst>
          </p:cNvPr>
          <p:cNvSpPr/>
          <p:nvPr/>
        </p:nvSpPr>
        <p:spPr>
          <a:xfrm>
            <a:off x="7747000" y="127000"/>
            <a:ext cx="1270000" cy="923330"/>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US"/>
              <a:t>Enter Text and Press Send</a:t>
            </a:r>
            <a:endParaRPr lang="en-GB"/>
          </a:p>
        </p:txBody>
      </p:sp>
      <p:sp>
        <p:nvSpPr>
          <p:cNvPr id="11" name="OpenQuestion">
            <a:extLst>
              <a:ext uri="{FF2B5EF4-FFF2-40B4-BE49-F238E27FC236}">
                <a16:creationId xmlns:a16="http://schemas.microsoft.com/office/drawing/2014/main" id="{2990F53E-78EE-4A37-A260-2F6FB77596AA}"/>
              </a:ext>
            </a:extLst>
          </p:cNvPr>
          <p:cNvSpPr/>
          <p:nvPr>
            <p:custDataLst>
              <p:tags r:id="rId3"/>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sp>
        <p:nvSpPr>
          <p:cNvPr id="13" name="Lightning Bolt 12">
            <a:extLst>
              <a:ext uri="{FF2B5EF4-FFF2-40B4-BE49-F238E27FC236}">
                <a16:creationId xmlns:a16="http://schemas.microsoft.com/office/drawing/2014/main" id="{9290B5DD-DF72-4806-90BF-57DAB7686DC9}"/>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3C3440C3-2789-4D90-91C5-241A01917FEF}"/>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WordCloudImage">
            <a:extLst>
              <a:ext uri="{FF2B5EF4-FFF2-40B4-BE49-F238E27FC236}">
                <a16:creationId xmlns:a16="http://schemas.microsoft.com/office/drawing/2014/main" id="{D9903D80-EF4A-4763-8CDC-B7D82A9E2E91}"/>
              </a:ext>
            </a:extLst>
          </p:cNvPr>
          <p:cNvSpPr/>
          <p:nvPr/>
        </p:nvSpPr>
        <p:spPr>
          <a:xfrm>
            <a:off x="457200" y="1371600"/>
            <a:ext cx="8229600" cy="5029200"/>
          </a:xfrm>
          <a:prstGeom prst="rect">
            <a:avLst/>
          </a:prstGeom>
          <a:blipFill dpi="0" rotWithShape="1">
            <a:blip r:embed="rId5">
              <a:alphaModFix/>
            </a:blip>
            <a:srcRect/>
            <a:stretch>
              <a:fillRect/>
            </a:stretch>
          </a:blip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51504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31" y="595200"/>
            <a:ext cx="8489950" cy="1008063"/>
          </a:xfrm>
        </p:spPr>
        <p:txBody>
          <a:bodyPr/>
          <a:lstStyle/>
          <a:p>
            <a:r>
              <a:rPr lang="en-US" dirty="0"/>
              <a:t>W</a:t>
            </a:r>
            <a:r>
              <a:rPr lang="en-GB" dirty="0"/>
              <a:t>here do I even start? I can’t possibly write 10,000 words </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066801"/>
            <a:ext cx="7782144" cy="5559522"/>
          </a:xfrm>
        </p:spPr>
        <p:txBody>
          <a:bodyPr>
            <a:normAutofit/>
          </a:bodyPr>
          <a:lstStyle/>
          <a:p>
            <a:pPr marL="0" indent="0">
              <a:buNone/>
            </a:pPr>
            <a:r>
              <a:rPr lang="en-US" sz="2400" dirty="0"/>
              <a:t>Everyone</a:t>
            </a:r>
            <a:r>
              <a:rPr lang="en-US" sz="2400" b="1" dirty="0"/>
              <a:t> </a:t>
            </a:r>
            <a:r>
              <a:rPr lang="en-US" sz="2400" dirty="0"/>
              <a:t>feels like this. Here are some tactics / tools that I have used:</a:t>
            </a:r>
          </a:p>
          <a:p>
            <a:pPr marL="514350" indent="-514350">
              <a:buAutoNum type="arabicPeriod"/>
            </a:pPr>
            <a:r>
              <a:rPr lang="en-US" sz="2400" dirty="0"/>
              <a:t>Look for </a:t>
            </a:r>
            <a:r>
              <a:rPr lang="en-US" sz="2400" dirty="0">
                <a:hlinkClick r:id="rId2"/>
              </a:rPr>
              <a:t>debate</a:t>
            </a:r>
            <a:r>
              <a:rPr lang="en-US" sz="2400" dirty="0"/>
              <a:t> / contestation / arguments in literature / policy. Policy is great as it’s nearly always behind academic literature / methods / approaches.</a:t>
            </a:r>
          </a:p>
          <a:p>
            <a:pPr marL="514350" indent="-514350">
              <a:buAutoNum type="arabicPeriod"/>
            </a:pPr>
            <a:r>
              <a:rPr lang="en-US" sz="2400" dirty="0"/>
              <a:t>Watch the video from 0:15 to 1:19</a:t>
            </a:r>
          </a:p>
          <a:p>
            <a:pPr marL="514350" indent="-514350">
              <a:buAutoNum type="arabicPeriod"/>
            </a:pPr>
            <a:r>
              <a:rPr lang="en-US" sz="2400" dirty="0"/>
              <a:t>They debate policies, you debate ideas, concepts, literature and polices. </a:t>
            </a:r>
          </a:p>
          <a:p>
            <a:pPr marL="514350" indent="-514350">
              <a:buAutoNum type="arabicPeriod"/>
            </a:pPr>
            <a:r>
              <a:rPr lang="en-US" sz="2400" dirty="0"/>
              <a:t>Debate sparks interest. </a:t>
            </a:r>
          </a:p>
          <a:p>
            <a:pPr marL="514350" indent="-514350">
              <a:buAutoNum type="arabicPeriod"/>
            </a:pPr>
            <a:endParaRPr lang="en-US" dirty="0"/>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5D636B5-4EB5-4F4D-B2FE-CFB31AB6D6FE}"/>
              </a:ext>
            </a:extLst>
          </p:cNvPr>
          <p:cNvPicPr>
            <a:picLocks noChangeAspect="1"/>
          </p:cNvPicPr>
          <p:nvPr/>
        </p:nvPicPr>
        <p:blipFill>
          <a:blip r:embed="rId3"/>
          <a:stretch>
            <a:fillRect/>
          </a:stretch>
        </p:blipFill>
        <p:spPr>
          <a:xfrm>
            <a:off x="836035" y="4849031"/>
            <a:ext cx="2847975" cy="1600200"/>
          </a:xfrm>
          <a:prstGeom prst="rect">
            <a:avLst/>
          </a:prstGeom>
        </p:spPr>
      </p:pic>
      <p:pic>
        <p:nvPicPr>
          <p:cNvPr id="4" name="Picture 3">
            <a:extLst>
              <a:ext uri="{FF2B5EF4-FFF2-40B4-BE49-F238E27FC236}">
                <a16:creationId xmlns:a16="http://schemas.microsoft.com/office/drawing/2014/main" id="{635094F4-AA42-40E6-889C-08C66B658448}"/>
              </a:ext>
            </a:extLst>
          </p:cNvPr>
          <p:cNvPicPr>
            <a:picLocks noChangeAspect="1"/>
          </p:cNvPicPr>
          <p:nvPr/>
        </p:nvPicPr>
        <p:blipFill>
          <a:blip r:embed="rId4"/>
          <a:stretch>
            <a:fillRect/>
          </a:stretch>
        </p:blipFill>
        <p:spPr>
          <a:xfrm>
            <a:off x="5220625" y="4849031"/>
            <a:ext cx="2857500" cy="1600200"/>
          </a:xfrm>
          <a:prstGeom prst="rect">
            <a:avLst/>
          </a:prstGeom>
        </p:spPr>
      </p:pic>
    </p:spTree>
    <p:extLst>
      <p:ext uri="{BB962C8B-B14F-4D97-AF65-F5344CB8AC3E}">
        <p14:creationId xmlns:p14="http://schemas.microsoft.com/office/powerpoint/2010/main" val="2088662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Leaning outcomes for the module</a:t>
            </a:r>
          </a:p>
        </p:txBody>
      </p:sp>
      <p:sp>
        <p:nvSpPr>
          <p:cNvPr id="3" name="Content Placeholder 2"/>
          <p:cNvSpPr>
            <a:spLocks noGrp="1"/>
          </p:cNvSpPr>
          <p:nvPr>
            <p:ph idx="1"/>
          </p:nvPr>
        </p:nvSpPr>
        <p:spPr>
          <a:xfrm>
            <a:off x="642096" y="1554633"/>
            <a:ext cx="7816104" cy="4624291"/>
          </a:xfrm>
        </p:spPr>
        <p:txBody>
          <a:bodyPr>
            <a:normAutofit fontScale="85000" lnSpcReduction="20000"/>
          </a:bodyPr>
          <a:lstStyle/>
          <a:p>
            <a:r>
              <a:rPr lang="en-US" dirty="0"/>
              <a:t>Formulate an original and novel research question applicable to the discipline of spatial analysis.</a:t>
            </a:r>
          </a:p>
          <a:p>
            <a:endParaRPr lang="en-US" dirty="0"/>
          </a:p>
          <a:p>
            <a:r>
              <a:rPr lang="en-US" dirty="0"/>
              <a:t>Describe, explain and synthesize literature and policy documents relevant to the research question and objectives.</a:t>
            </a:r>
          </a:p>
          <a:p>
            <a:endParaRPr lang="en-US" dirty="0"/>
          </a:p>
          <a:p>
            <a:r>
              <a:rPr lang="en-US" dirty="0"/>
              <a:t>Develop a robust research design demonstrating technical proficiency and advanced skills.</a:t>
            </a:r>
          </a:p>
          <a:p>
            <a:endParaRPr lang="en-US" dirty="0"/>
          </a:p>
          <a:p>
            <a:r>
              <a:rPr lang="en-US" dirty="0"/>
              <a:t>Describe and explain results with a clear and guiding narrative.</a:t>
            </a:r>
          </a:p>
          <a:p>
            <a:endParaRPr lang="en-US" dirty="0"/>
          </a:p>
          <a:p>
            <a:r>
              <a:rPr lang="en-US" dirty="0"/>
              <a:t>Critically reflect on findings and discuss the academic and or policy advancements from the research.  </a:t>
            </a:r>
          </a:p>
          <a:p>
            <a:endParaRPr lang="en-US" dirty="0"/>
          </a:p>
          <a:p>
            <a:r>
              <a:rPr lang="en-US" dirty="0"/>
              <a:t>Construct and manage a substantial independent research project.</a:t>
            </a:r>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42531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31" y="595200"/>
            <a:ext cx="8489950" cy="1008063"/>
          </a:xfrm>
        </p:spPr>
        <p:txBody>
          <a:bodyPr/>
          <a:lstStyle/>
          <a:p>
            <a:r>
              <a:rPr lang="en-US" dirty="0"/>
              <a:t>W</a:t>
            </a:r>
            <a:r>
              <a:rPr lang="en-GB" dirty="0"/>
              <a:t>here do I even start? I can’t possibly write 10,000 words </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92919" y="1066801"/>
            <a:ext cx="7782144" cy="5559522"/>
          </a:xfrm>
        </p:spPr>
        <p:txBody>
          <a:bodyPr>
            <a:normAutofit/>
          </a:bodyPr>
          <a:lstStyle/>
          <a:p>
            <a:pPr marL="0" indent="0">
              <a:buNone/>
            </a:pPr>
            <a:r>
              <a:rPr lang="en-US" sz="2400" dirty="0"/>
              <a:t>Everyone</a:t>
            </a:r>
            <a:r>
              <a:rPr lang="en-US" sz="2400" b="1" dirty="0"/>
              <a:t> </a:t>
            </a:r>
            <a:r>
              <a:rPr lang="en-US" sz="2400" dirty="0"/>
              <a:t>feels like this. Here are some tactics / tools that I have used:</a:t>
            </a:r>
          </a:p>
          <a:p>
            <a:pPr marL="514350" indent="-514350">
              <a:buFont typeface="+mj-lt"/>
              <a:buAutoNum type="arabicPeriod" startAt="5"/>
            </a:pPr>
            <a:r>
              <a:rPr lang="en-US" sz="2400" dirty="0"/>
              <a:t>Start with global goals, find what interests you then see how it’s being implemented locally. </a:t>
            </a:r>
          </a:p>
          <a:p>
            <a:pPr marL="514350" indent="-514350">
              <a:buAutoNum type="arabicPeriod" startAt="5"/>
            </a:pPr>
            <a:r>
              <a:rPr lang="en-US" sz="2400" dirty="0"/>
              <a:t>Original research is usually </a:t>
            </a:r>
            <a:r>
              <a:rPr lang="en-US" sz="2400" b="1" dirty="0"/>
              <a:t>(a)</a:t>
            </a:r>
            <a:r>
              <a:rPr lang="en-US" sz="2400" dirty="0"/>
              <a:t> an existing method applied to a new (different) area or </a:t>
            </a:r>
            <a:r>
              <a:rPr lang="en-US" sz="2400" b="1" dirty="0"/>
              <a:t>(b)</a:t>
            </a:r>
            <a:r>
              <a:rPr lang="en-US" sz="2400" dirty="0"/>
              <a:t> a new method for an existing problem.</a:t>
            </a:r>
          </a:p>
          <a:p>
            <a:pPr marL="514350" indent="-514350">
              <a:buAutoNum type="arabicPeriod" startAt="5"/>
            </a:pPr>
            <a:r>
              <a:rPr lang="en-US" sz="2400" dirty="0"/>
              <a:t>Read widely – look for methods that have been applied elsewhere / in a non-spatial manner.</a:t>
            </a:r>
          </a:p>
          <a:p>
            <a:pPr marL="514350" indent="-514350">
              <a:buAutoNum type="arabicPeriod" startAt="5"/>
            </a:pPr>
            <a:r>
              <a:rPr lang="en-US" sz="2400" dirty="0"/>
              <a:t>Break it down into manageable sections. It’s not 10,000 words. It’s a 1,000 word introduction, a 2 -3,000 word literature review, 1,000 word methodology, 1,000 word results, 3,000 word discussion, 2,000 word conclusion. </a:t>
            </a:r>
          </a:p>
          <a:p>
            <a:pPr marL="514350" indent="-514350">
              <a:buAutoNum type="arabicPeriod" startAt="5"/>
            </a:pPr>
            <a:endParaRPr lang="en-US" dirty="0"/>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37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1972"/>
            <a:ext cx="8489950" cy="1008063"/>
          </a:xfrm>
        </p:spPr>
        <p:txBody>
          <a:bodyPr/>
          <a:lstStyle/>
          <a:p>
            <a:r>
              <a:rPr lang="en-US" dirty="0"/>
              <a:t>W</a:t>
            </a:r>
            <a:r>
              <a:rPr lang="en-GB" dirty="0"/>
              <a:t>here do I even start? I can’t possibly write 10,000 words</a:t>
            </a:r>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74538" y="977423"/>
            <a:ext cx="7782144" cy="5197017"/>
          </a:xfrm>
        </p:spPr>
        <p:txBody>
          <a:bodyPr>
            <a:normAutofit/>
          </a:bodyPr>
          <a:lstStyle/>
          <a:p>
            <a:pPr marL="0" indent="0">
              <a:buNone/>
            </a:pPr>
            <a:r>
              <a:rPr lang="en-US" sz="2200" dirty="0"/>
              <a:t>Everyone</a:t>
            </a:r>
            <a:r>
              <a:rPr lang="en-US" sz="2200" b="1" dirty="0"/>
              <a:t> </a:t>
            </a:r>
            <a:r>
              <a:rPr lang="en-US" sz="2200" dirty="0"/>
              <a:t>feels like this. Here are some tactics / tools that I have used:</a:t>
            </a:r>
          </a:p>
          <a:p>
            <a:pPr marL="514350" indent="-514350">
              <a:buFont typeface="+mj-lt"/>
              <a:buAutoNum type="arabicPeriod" startAt="9"/>
            </a:pPr>
            <a:r>
              <a:rPr lang="en-US" sz="2200" dirty="0"/>
              <a:t>Can I have the data now please?</a:t>
            </a:r>
          </a:p>
          <a:p>
            <a:pPr marL="514350" indent="-514350">
              <a:buAutoNum type="arabicPeriod" startAt="9"/>
            </a:pPr>
            <a:r>
              <a:rPr lang="en-US" sz="2200" dirty="0"/>
              <a:t>Be guided by the data – no data then it’s a ‘no go’ </a:t>
            </a:r>
          </a:p>
          <a:p>
            <a:pPr marL="514350" indent="-514350">
              <a:buFont typeface="+mj-lt"/>
              <a:buAutoNum type="arabicPeriod" startAt="9"/>
            </a:pPr>
            <a:r>
              <a:rPr lang="en-US" sz="2200" dirty="0"/>
              <a:t>What are you contributing, so what?</a:t>
            </a:r>
          </a:p>
          <a:p>
            <a:pPr marL="514350" indent="-514350">
              <a:buAutoNum type="arabicPeriod" startAt="9"/>
            </a:pPr>
            <a:r>
              <a:rPr lang="en-US" sz="2200" dirty="0"/>
              <a:t>Are you actually interested in this?</a:t>
            </a:r>
          </a:p>
          <a:p>
            <a:pPr marL="514350" indent="-514350">
              <a:buAutoNum type="arabicPeriod" startAt="9"/>
            </a:pPr>
            <a:r>
              <a:rPr lang="en-US" sz="2200" dirty="0"/>
              <a:t>Set up your document from the start</a:t>
            </a:r>
          </a:p>
          <a:p>
            <a:pPr marL="514350" indent="-514350">
              <a:buAutoNum type="arabicPeriod" startAt="9"/>
            </a:pPr>
            <a:r>
              <a:rPr lang="en-US" sz="2200" dirty="0"/>
              <a:t>Send your supervisor work before the meeting. </a:t>
            </a:r>
          </a:p>
          <a:p>
            <a:pPr marL="514350" indent="-514350">
              <a:buAutoNum type="arabicPeriod" startAt="9"/>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pic>
        <p:nvPicPr>
          <p:cNvPr id="4" name="Picture 2" descr="http://www.phdcomics.com/comics/archive/phd072814s.gif">
            <a:extLst>
              <a:ext uri="{FF2B5EF4-FFF2-40B4-BE49-F238E27FC236}">
                <a16:creationId xmlns:a16="http://schemas.microsoft.com/office/drawing/2014/main" id="{0867CA36-D316-4141-8936-7515940B4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052" y="4099276"/>
            <a:ext cx="4981895" cy="275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44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1972"/>
            <a:ext cx="8489950" cy="1008063"/>
          </a:xfrm>
        </p:spPr>
        <p:txBody>
          <a:bodyPr/>
          <a:lstStyle/>
          <a:p>
            <a:r>
              <a:rPr lang="en-US" dirty="0"/>
              <a:t>TL;DR</a:t>
            </a:r>
            <a:endParaRPr lang="en-GB" dirty="0"/>
          </a:p>
        </p:txBody>
      </p:sp>
      <p:sp>
        <p:nvSpPr>
          <p:cNvPr id="10" name="Content Placeholder 3">
            <a:extLst>
              <a:ext uri="{FF2B5EF4-FFF2-40B4-BE49-F238E27FC236}">
                <a16:creationId xmlns:a16="http://schemas.microsoft.com/office/drawing/2014/main" id="{FC5C8D19-FEE2-454D-9D21-D43FC6044E89}"/>
              </a:ext>
            </a:extLst>
          </p:cNvPr>
          <p:cNvSpPr>
            <a:spLocks noGrp="1"/>
          </p:cNvSpPr>
          <p:nvPr>
            <p:ph sz="half" idx="1"/>
          </p:nvPr>
        </p:nvSpPr>
        <p:spPr>
          <a:xfrm>
            <a:off x="474538" y="977423"/>
            <a:ext cx="7782144" cy="5458888"/>
          </a:xfrm>
        </p:spPr>
        <p:txBody>
          <a:bodyPr>
            <a:normAutofit/>
          </a:bodyPr>
          <a:lstStyle/>
          <a:p>
            <a:pPr marL="0" indent="0">
              <a:buNone/>
            </a:pPr>
            <a:r>
              <a:rPr lang="en-US" sz="2200" dirty="0"/>
              <a:t>Two best pieces of advice</a:t>
            </a:r>
          </a:p>
          <a:p>
            <a:r>
              <a:rPr lang="en-US" sz="2200" dirty="0"/>
              <a:t>Write something</a:t>
            </a:r>
          </a:p>
          <a:p>
            <a:r>
              <a:rPr lang="en-US" sz="2200" dirty="0"/>
              <a:t>Anything</a:t>
            </a:r>
          </a:p>
          <a:p>
            <a:r>
              <a:rPr lang="en-US" sz="2200" dirty="0"/>
              <a:t>It will be awful </a:t>
            </a:r>
          </a:p>
          <a:p>
            <a:r>
              <a:rPr lang="en-US" sz="2200" dirty="0"/>
              <a:t>You will improve it</a:t>
            </a:r>
          </a:p>
          <a:p>
            <a:r>
              <a:rPr lang="en-US" sz="2200" dirty="0"/>
              <a:t>Share it with you supervisor </a:t>
            </a:r>
          </a:p>
          <a:p>
            <a:r>
              <a:rPr lang="en-US" sz="2200" dirty="0"/>
              <a:t>Don’t be afraid of the ‘red’ pen</a:t>
            </a:r>
          </a:p>
          <a:p>
            <a:r>
              <a:rPr lang="en-US" sz="2200" dirty="0"/>
              <a:t>Not sharing is when problems happen</a:t>
            </a:r>
          </a:p>
          <a:p>
            <a:r>
              <a:rPr lang="en-US" sz="2200" dirty="0"/>
              <a:t>I can guarantee you all academics have had some work torn apart. Ask your personal tutor. </a:t>
            </a:r>
          </a:p>
          <a:p>
            <a:r>
              <a:rPr lang="en-US" sz="2200" dirty="0"/>
              <a:t>Force yourself to write 100 (</a:t>
            </a:r>
            <a:r>
              <a:rPr lang="en-US" sz="2200" dirty="0" err="1"/>
              <a:t>ish</a:t>
            </a:r>
            <a:r>
              <a:rPr lang="en-US" sz="2200" dirty="0"/>
              <a:t>) words a day for 100 days</a:t>
            </a:r>
          </a:p>
          <a:p>
            <a:endParaRPr lang="en-US" sz="2200" dirty="0"/>
          </a:p>
          <a:p>
            <a:r>
              <a:rPr lang="en-US" sz="2200" dirty="0"/>
              <a:t>If something isn’t working after several hours…STOP…sleep on it, come back fresh</a:t>
            </a:r>
          </a:p>
          <a:p>
            <a:pPr marL="514350" indent="-514350">
              <a:buAutoNum type="arabicPeriod" startAt="6"/>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GB"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72827A67-A420-4874-8882-2C224B0398F6}"/>
              </a:ext>
            </a:extLst>
          </p:cNvPr>
          <p:cNvPicPr>
            <a:picLocks noChangeAspect="1"/>
          </p:cNvPicPr>
          <p:nvPr/>
        </p:nvPicPr>
        <p:blipFill>
          <a:blip r:embed="rId2"/>
          <a:stretch>
            <a:fillRect/>
          </a:stretch>
        </p:blipFill>
        <p:spPr>
          <a:xfrm>
            <a:off x="4666606" y="683560"/>
            <a:ext cx="4002856" cy="3002142"/>
          </a:xfrm>
          <a:prstGeom prst="rect">
            <a:avLst/>
          </a:prstGeom>
        </p:spPr>
      </p:pic>
      <p:sp>
        <p:nvSpPr>
          <p:cNvPr id="5" name="Lightning Bolt 4">
            <a:extLst>
              <a:ext uri="{FF2B5EF4-FFF2-40B4-BE49-F238E27FC236}">
                <a16:creationId xmlns:a16="http://schemas.microsoft.com/office/drawing/2014/main" id="{5053170B-D835-474E-849F-5B0B39B2736D}"/>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56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CF03D-3400-4B5D-97BE-F9F27699E7F8}"/>
              </a:ext>
            </a:extLst>
          </p:cNvPr>
          <p:cNvSpPr>
            <a:spLocks noGrp="1"/>
          </p:cNvSpPr>
          <p:nvPr>
            <p:ph type="title"/>
          </p:nvPr>
        </p:nvSpPr>
        <p:spPr/>
        <p:txBody>
          <a:bodyPr/>
          <a:lstStyle/>
          <a:p>
            <a:r>
              <a:rPr lang="en-US"/>
              <a:t>How do you feel now</a:t>
            </a:r>
            <a:endParaRPr lang="en-GB"/>
          </a:p>
        </p:txBody>
      </p:sp>
      <p:sp>
        <p:nvSpPr>
          <p:cNvPr id="5" name="Text Placeholder 4" hidden="1">
            <a:extLst>
              <a:ext uri="{FF2B5EF4-FFF2-40B4-BE49-F238E27FC236}">
                <a16:creationId xmlns:a16="http://schemas.microsoft.com/office/drawing/2014/main" id="{C69C1E96-0084-457C-86F6-0A72B85FD549}"/>
              </a:ext>
            </a:extLst>
          </p:cNvPr>
          <p:cNvSpPr>
            <a:spLocks noGrp="1"/>
          </p:cNvSpPr>
          <p:nvPr>
            <p:ph type="body" idx="1"/>
          </p:nvPr>
        </p:nvSpPr>
        <p:spPr/>
        <p:txBody>
          <a:bodyPr/>
          <a:lstStyle/>
          <a:p>
            <a:endParaRPr lang="en-GB"/>
          </a:p>
        </p:txBody>
      </p:sp>
      <p:sp>
        <p:nvSpPr>
          <p:cNvPr id="9" name="MeetingNumber">
            <a:extLst>
              <a:ext uri="{FF2B5EF4-FFF2-40B4-BE49-F238E27FC236}">
                <a16:creationId xmlns:a16="http://schemas.microsoft.com/office/drawing/2014/main" id="{6E2D3A5D-F052-452C-B040-023F6C1D22E1}"/>
              </a:ext>
            </a:extLst>
          </p:cNvPr>
          <p:cNvSpPr txBox="1"/>
          <p:nvPr>
            <p:custDataLst>
              <p:tags r:id="rId2"/>
            </p:custDataLst>
          </p:nvPr>
        </p:nvSpPr>
        <p:spPr>
          <a:xfrm>
            <a:off x="4039718" y="127000"/>
            <a:ext cx="3595857" cy="369332"/>
          </a:xfrm>
          <a:prstGeom prst="rect">
            <a:avLst/>
          </a:prstGeom>
          <a:noFill/>
        </p:spPr>
        <p:txBody>
          <a:bodyPr vert="horz" wrap="none" rtlCol="0">
            <a:spAutoFit/>
          </a:bodyPr>
          <a:lstStyle/>
          <a:p>
            <a:pPr algn="ctr"/>
            <a:r>
              <a:rPr lang="en-GB"/>
              <a:t>Join: </a:t>
            </a:r>
            <a:r>
              <a:rPr lang="en-GB" b="1"/>
              <a:t>vevox.app</a:t>
            </a:r>
            <a:r>
              <a:rPr lang="en-GB"/>
              <a:t> ID: </a:t>
            </a:r>
            <a:r>
              <a:rPr lang="en-GB" b="1"/>
              <a:t>186-395-009</a:t>
            </a:r>
          </a:p>
        </p:txBody>
      </p:sp>
      <p:sp>
        <p:nvSpPr>
          <p:cNvPr id="10" name="VoteNow">
            <a:extLst>
              <a:ext uri="{FF2B5EF4-FFF2-40B4-BE49-F238E27FC236}">
                <a16:creationId xmlns:a16="http://schemas.microsoft.com/office/drawing/2014/main" id="{7E68A036-61C5-4DBA-B0A2-0823CAEAFB8F}"/>
              </a:ext>
            </a:extLst>
          </p:cNvPr>
          <p:cNvSpPr/>
          <p:nvPr/>
        </p:nvSpPr>
        <p:spPr>
          <a:xfrm>
            <a:off x="7747000" y="127000"/>
            <a:ext cx="1270000" cy="923330"/>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US"/>
              <a:t>Enter Text and Press Send</a:t>
            </a:r>
            <a:endParaRPr lang="en-GB"/>
          </a:p>
        </p:txBody>
      </p:sp>
      <p:sp>
        <p:nvSpPr>
          <p:cNvPr id="11" name="OpenQuestion">
            <a:extLst>
              <a:ext uri="{FF2B5EF4-FFF2-40B4-BE49-F238E27FC236}">
                <a16:creationId xmlns:a16="http://schemas.microsoft.com/office/drawing/2014/main" id="{118F372C-1B50-4F20-A9E3-BA842DA048A0}"/>
              </a:ext>
            </a:extLst>
          </p:cNvPr>
          <p:cNvSpPr/>
          <p:nvPr>
            <p:custDataLst>
              <p:tags r:id="rId3"/>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sp>
        <p:nvSpPr>
          <p:cNvPr id="13" name="Lightning Bolt 12">
            <a:extLst>
              <a:ext uri="{FF2B5EF4-FFF2-40B4-BE49-F238E27FC236}">
                <a16:creationId xmlns:a16="http://schemas.microsoft.com/office/drawing/2014/main" id="{47FBAD45-A4D8-4FBA-8EF4-9B83A57E0D51}"/>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B15950B7-8885-4C0A-A46C-2B397F0C9B35}"/>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WordCloudImage">
            <a:extLst>
              <a:ext uri="{FF2B5EF4-FFF2-40B4-BE49-F238E27FC236}">
                <a16:creationId xmlns:a16="http://schemas.microsoft.com/office/drawing/2014/main" id="{CD8C60B2-703E-49FF-888E-C6719786062A}"/>
              </a:ext>
            </a:extLst>
          </p:cNvPr>
          <p:cNvSpPr/>
          <p:nvPr/>
        </p:nvSpPr>
        <p:spPr>
          <a:xfrm>
            <a:off x="457200" y="1371600"/>
            <a:ext cx="8229600" cy="5029200"/>
          </a:xfrm>
          <a:prstGeom prst="rect">
            <a:avLst/>
          </a:prstGeom>
          <a:blipFill dpi="0" rotWithShape="1">
            <a:blip r:embed="rId5">
              <a:alphaModFix/>
            </a:blip>
            <a:srcRect/>
            <a:stretch>
              <a:fillRect/>
            </a:stretch>
          </a:blip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504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a:t>Difference between an </a:t>
            </a:r>
            <a:r>
              <a:rPr lang="en-GB" b="1" err="1"/>
              <a:t>MRes</a:t>
            </a:r>
            <a:r>
              <a:rPr lang="en-GB" b="1"/>
              <a:t> and an MSc Dissertation</a:t>
            </a:r>
          </a:p>
        </p:txBody>
      </p:sp>
      <p:sp>
        <p:nvSpPr>
          <p:cNvPr id="3" name="Content Placeholder 2"/>
          <p:cNvSpPr>
            <a:spLocks noGrp="1"/>
          </p:cNvSpPr>
          <p:nvPr>
            <p:ph idx="1"/>
          </p:nvPr>
        </p:nvSpPr>
        <p:spPr>
          <a:xfrm>
            <a:off x="179512" y="1515180"/>
            <a:ext cx="8489950" cy="4176712"/>
          </a:xfrm>
        </p:spPr>
        <p:txBody>
          <a:bodyPr>
            <a:normAutofit/>
          </a:bodyPr>
          <a:lstStyle/>
          <a:p>
            <a:r>
              <a:rPr lang="en-GB" dirty="0" err="1"/>
              <a:t>MRes</a:t>
            </a:r>
            <a:r>
              <a:rPr lang="en-GB" dirty="0"/>
              <a:t> (10,000 words, 70%), plus research paper (5,000 words 30%): original piece of research with more sophisticated methods. Aim to have it published.</a:t>
            </a:r>
          </a:p>
          <a:p>
            <a:endParaRPr lang="en-GB" dirty="0"/>
          </a:p>
          <a:p>
            <a:r>
              <a:rPr lang="en-GB" dirty="0"/>
              <a:t>MSc (~10-12,000 words): Original dissertation on a specific topic that could lead to publication or could be the starting point for further research for later publication.</a:t>
            </a:r>
          </a:p>
        </p:txBody>
      </p:sp>
      <p:pic>
        <p:nvPicPr>
          <p:cNvPr id="4" name="Picture 3">
            <a:extLst>
              <a:ext uri="{FF2B5EF4-FFF2-40B4-BE49-F238E27FC236}">
                <a16:creationId xmlns:a16="http://schemas.microsoft.com/office/drawing/2014/main" id="{7A545EA0-3CEE-48B4-B8B4-ED7A64B4E607}"/>
              </a:ext>
            </a:extLst>
          </p:cNvPr>
          <p:cNvPicPr>
            <a:picLocks noChangeAspect="1"/>
          </p:cNvPicPr>
          <p:nvPr/>
        </p:nvPicPr>
        <p:blipFill>
          <a:blip r:embed="rId2"/>
          <a:stretch>
            <a:fillRect/>
          </a:stretch>
        </p:blipFill>
        <p:spPr>
          <a:xfrm>
            <a:off x="1566987" y="4312920"/>
            <a:ext cx="5715000" cy="2476500"/>
          </a:xfrm>
          <a:prstGeom prst="rect">
            <a:avLst/>
          </a:prstGeom>
        </p:spPr>
      </p:pic>
    </p:spTree>
    <p:extLst>
      <p:ext uri="{BB962C8B-B14F-4D97-AF65-F5344CB8AC3E}">
        <p14:creationId xmlns:p14="http://schemas.microsoft.com/office/powerpoint/2010/main" val="344532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Ethical and risk considerations</a:t>
            </a:r>
          </a:p>
        </p:txBody>
      </p:sp>
      <p:sp>
        <p:nvSpPr>
          <p:cNvPr id="3" name="Content Placeholder 2"/>
          <p:cNvSpPr>
            <a:spLocks noGrp="1"/>
          </p:cNvSpPr>
          <p:nvPr>
            <p:ph idx="1"/>
          </p:nvPr>
        </p:nvSpPr>
        <p:spPr>
          <a:xfrm>
            <a:off x="179512" y="1459006"/>
            <a:ext cx="8489950" cy="4697706"/>
          </a:xfrm>
        </p:spPr>
        <p:txBody>
          <a:bodyPr>
            <a:normAutofit fontScale="92500" lnSpcReduction="20000"/>
          </a:bodyPr>
          <a:lstStyle/>
          <a:p>
            <a:r>
              <a:rPr lang="en-GB" b="1" dirty="0"/>
              <a:t>All</a:t>
            </a:r>
            <a:r>
              <a:rPr lang="en-GB" dirty="0"/>
              <a:t> dissertations require a </a:t>
            </a:r>
            <a:r>
              <a:rPr lang="en-GB" i="1" dirty="0"/>
              <a:t>Statement of Ethics </a:t>
            </a:r>
            <a:r>
              <a:rPr lang="en-GB" dirty="0"/>
              <a:t>summarising any ethical issues around the research, and steps taken to protect subjects and/or their data. If your research </a:t>
            </a:r>
            <a:r>
              <a:rPr lang="en-GB" i="1" dirty="0"/>
              <a:t>does not </a:t>
            </a:r>
            <a:r>
              <a:rPr lang="en-GB" dirty="0"/>
              <a:t>require ethical approval or data protection, you still need to state the reasons why and show reflection of potential issues.</a:t>
            </a:r>
          </a:p>
          <a:p>
            <a:endParaRPr lang="en-GB" dirty="0"/>
          </a:p>
          <a:p>
            <a:r>
              <a:rPr lang="en-GB" dirty="0"/>
              <a:t>Any research at UCL that makes use of living human participants, or the collection and/or study of data derived from living human participants requires approval from the </a:t>
            </a:r>
            <a:r>
              <a:rPr lang="en-GB" b="1" dirty="0">
                <a:hlinkClick r:id="rId2">
                  <a:extLst>
                    <a:ext uri="{A12FA001-AC4F-418D-AE19-62706E023703}">
                      <ahyp:hlinkClr xmlns:ahyp="http://schemas.microsoft.com/office/drawing/2018/hyperlinkcolor" val="tx"/>
                    </a:ext>
                  </a:extLst>
                </a:hlinkClick>
              </a:rPr>
              <a:t>UCL Research Ethics Committee</a:t>
            </a:r>
            <a:r>
              <a:rPr lang="en-GB" dirty="0"/>
              <a:t> or the </a:t>
            </a:r>
            <a:r>
              <a:rPr lang="en-GB" b="1" dirty="0">
                <a:hlinkClick r:id="rId3">
                  <a:extLst>
                    <a:ext uri="{A12FA001-AC4F-418D-AE19-62706E023703}">
                      <ahyp:hlinkClr xmlns:ahyp="http://schemas.microsoft.com/office/drawing/2018/hyperlinkcolor" val="tx"/>
                    </a:ext>
                  </a:extLst>
                </a:hlinkClick>
              </a:rPr>
              <a:t>National Research Ethics Service</a:t>
            </a:r>
            <a:r>
              <a:rPr lang="en-GB" dirty="0"/>
              <a:t>, unless it falls into one of their exemption categories.</a:t>
            </a:r>
          </a:p>
          <a:p>
            <a:endParaRPr lang="en-GB" dirty="0"/>
          </a:p>
          <a:p>
            <a:r>
              <a:rPr lang="en-GB" dirty="0"/>
              <a:t>If you are planning to record information that would allow your research subjects to be identified, then you will need to inform the UCL </a:t>
            </a:r>
            <a:r>
              <a:rPr lang="en-GB" b="1" dirty="0">
                <a:hlinkClick r:id="rId4">
                  <a:extLst>
                    <a:ext uri="{A12FA001-AC4F-418D-AE19-62706E023703}">
                      <ahyp:hlinkClr xmlns:ahyp="http://schemas.microsoft.com/office/drawing/2018/hyperlinkcolor" val="tx"/>
                    </a:ext>
                  </a:extLst>
                </a:hlinkClick>
              </a:rPr>
              <a:t>Data Protection</a:t>
            </a:r>
            <a:r>
              <a:rPr lang="en-GB" dirty="0"/>
              <a:t> Officer of your plans. </a:t>
            </a:r>
          </a:p>
          <a:p>
            <a:endParaRPr lang="en-GB" dirty="0"/>
          </a:p>
        </p:txBody>
      </p:sp>
    </p:spTree>
    <p:extLst>
      <p:ext uri="{BB962C8B-B14F-4D97-AF65-F5344CB8AC3E}">
        <p14:creationId xmlns:p14="http://schemas.microsoft.com/office/powerpoint/2010/main" val="1646658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Ethical and risk considerations</a:t>
            </a:r>
          </a:p>
        </p:txBody>
      </p:sp>
      <p:pic>
        <p:nvPicPr>
          <p:cNvPr id="7" name="Picture 6">
            <a:extLst>
              <a:ext uri="{FF2B5EF4-FFF2-40B4-BE49-F238E27FC236}">
                <a16:creationId xmlns:a16="http://schemas.microsoft.com/office/drawing/2014/main" id="{3BC1B01F-977B-443B-9EF3-6935A0A63DCC}"/>
              </a:ext>
            </a:extLst>
          </p:cNvPr>
          <p:cNvPicPr>
            <a:picLocks noChangeAspect="1"/>
          </p:cNvPicPr>
          <p:nvPr/>
        </p:nvPicPr>
        <p:blipFill>
          <a:blip r:embed="rId2"/>
          <a:stretch>
            <a:fillRect/>
          </a:stretch>
        </p:blipFill>
        <p:spPr>
          <a:xfrm>
            <a:off x="1581506" y="1553777"/>
            <a:ext cx="5810250" cy="4762500"/>
          </a:xfrm>
          <a:prstGeom prst="rect">
            <a:avLst/>
          </a:prstGeom>
        </p:spPr>
      </p:pic>
    </p:spTree>
    <p:extLst>
      <p:ext uri="{BB962C8B-B14F-4D97-AF65-F5344CB8AC3E}">
        <p14:creationId xmlns:p14="http://schemas.microsoft.com/office/powerpoint/2010/main" val="117266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Citing and plagiarism</a:t>
            </a:r>
          </a:p>
        </p:txBody>
      </p:sp>
      <p:sp>
        <p:nvSpPr>
          <p:cNvPr id="3" name="Content Placeholder 2"/>
          <p:cNvSpPr>
            <a:spLocks noGrp="1"/>
          </p:cNvSpPr>
          <p:nvPr>
            <p:ph idx="1"/>
          </p:nvPr>
        </p:nvSpPr>
        <p:spPr/>
        <p:txBody>
          <a:bodyPr>
            <a:normAutofit/>
          </a:bodyPr>
          <a:lstStyle/>
          <a:p>
            <a:r>
              <a:rPr lang="en-GB" dirty="0"/>
              <a:t>Be careful. Properly cite the material you have been using for your work, </a:t>
            </a:r>
          </a:p>
          <a:p>
            <a:pPr lvl="1"/>
            <a:r>
              <a:rPr lang="en-GB" dirty="0"/>
              <a:t>“Any quotation from the published or unpublished works of other persons must, therefore, be clearly identified as such by being placed inside quotation marks…”</a:t>
            </a:r>
          </a:p>
          <a:p>
            <a:pPr lvl="1"/>
            <a:r>
              <a:rPr lang="en-GB" dirty="0"/>
              <a:t>Changing the words of an original source is not sufficient to prevent plagiarism. If you have retained the essential idea of an original source, and have not cited it, then no matter how drastically you may have altered  its context or presentation, you have still plagiarized…</a:t>
            </a:r>
          </a:p>
          <a:p>
            <a:pPr lvl="1"/>
            <a:r>
              <a:rPr lang="en-GB" dirty="0"/>
              <a:t>Self-plagiarism (submitting work you have already submitted for assessment)</a:t>
            </a:r>
          </a:p>
          <a:p>
            <a:pPr lvl="1"/>
            <a:endParaRPr lang="en-GB" dirty="0"/>
          </a:p>
        </p:txBody>
      </p:sp>
    </p:spTree>
    <p:extLst>
      <p:ext uri="{BB962C8B-B14F-4D97-AF65-F5344CB8AC3E}">
        <p14:creationId xmlns:p14="http://schemas.microsoft.com/office/powerpoint/2010/main" val="98681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EA1C-C397-2F4D-AAEA-E0EAFA6A8856}"/>
              </a:ext>
            </a:extLst>
          </p:cNvPr>
          <p:cNvSpPr>
            <a:spLocks noGrp="1"/>
          </p:cNvSpPr>
          <p:nvPr>
            <p:ph type="title"/>
          </p:nvPr>
        </p:nvSpPr>
        <p:spPr/>
        <p:txBody>
          <a:bodyPr/>
          <a:lstStyle/>
          <a:p>
            <a:r>
              <a:rPr lang="en-US" b="1"/>
              <a:t>Project ideas / challenges</a:t>
            </a:r>
          </a:p>
        </p:txBody>
      </p:sp>
      <p:sp>
        <p:nvSpPr>
          <p:cNvPr id="3" name="Content Placeholder 2">
            <a:extLst>
              <a:ext uri="{FF2B5EF4-FFF2-40B4-BE49-F238E27FC236}">
                <a16:creationId xmlns:a16="http://schemas.microsoft.com/office/drawing/2014/main" id="{06BC4699-DADD-C64D-8000-56F5B72E99AC}"/>
              </a:ext>
            </a:extLst>
          </p:cNvPr>
          <p:cNvSpPr>
            <a:spLocks noGrp="1"/>
          </p:cNvSpPr>
          <p:nvPr>
            <p:ph idx="1"/>
          </p:nvPr>
        </p:nvSpPr>
        <p:spPr>
          <a:xfrm>
            <a:off x="474538" y="1607310"/>
            <a:ext cx="4087083" cy="4944409"/>
          </a:xfrm>
        </p:spPr>
        <p:txBody>
          <a:bodyPr/>
          <a:lstStyle/>
          <a:p>
            <a:r>
              <a:rPr lang="en-US" dirty="0"/>
              <a:t>Your own</a:t>
            </a:r>
          </a:p>
          <a:p>
            <a:pPr marL="0" indent="0">
              <a:buNone/>
            </a:pPr>
            <a:endParaRPr lang="en-US" dirty="0"/>
          </a:p>
          <a:p>
            <a:r>
              <a:rPr lang="en-US" dirty="0"/>
              <a:t>Industry </a:t>
            </a:r>
            <a:r>
              <a:rPr lang="en-US" sz="1600" dirty="0"/>
              <a:t>(CDRC, Westminster etc.)</a:t>
            </a:r>
          </a:p>
          <a:p>
            <a:endParaRPr lang="en-US" dirty="0"/>
          </a:p>
          <a:p>
            <a:r>
              <a:rPr lang="en-US" dirty="0"/>
              <a:t>CASA / lecture material </a:t>
            </a:r>
          </a:p>
          <a:p>
            <a:endParaRPr lang="en-US" dirty="0"/>
          </a:p>
          <a:p>
            <a:r>
              <a:rPr lang="en-US" dirty="0"/>
              <a:t>Literature </a:t>
            </a:r>
          </a:p>
          <a:p>
            <a:endParaRPr lang="en-US" dirty="0"/>
          </a:p>
          <a:p>
            <a:r>
              <a:rPr lang="en-US" dirty="0"/>
              <a:t>Blogs / websites </a:t>
            </a:r>
          </a:p>
          <a:p>
            <a:endParaRPr lang="en-US" dirty="0"/>
          </a:p>
          <a:p>
            <a:r>
              <a:rPr lang="en-US" dirty="0"/>
              <a:t>Policy documents</a:t>
            </a:r>
          </a:p>
          <a:p>
            <a:endParaRPr lang="en-US" dirty="0"/>
          </a:p>
        </p:txBody>
      </p:sp>
      <p:pic>
        <p:nvPicPr>
          <p:cNvPr id="5" name="Content Placeholder 5">
            <a:extLst>
              <a:ext uri="{FF2B5EF4-FFF2-40B4-BE49-F238E27FC236}">
                <a16:creationId xmlns:a16="http://schemas.microsoft.com/office/drawing/2014/main" id="{86A6CC70-531B-3248-96ED-101BDC1ECB35}"/>
              </a:ext>
            </a:extLst>
          </p:cNvPr>
          <p:cNvPicPr>
            <a:picLocks noChangeAspect="1"/>
          </p:cNvPicPr>
          <p:nvPr/>
        </p:nvPicPr>
        <p:blipFill>
          <a:blip r:embed="rId2"/>
          <a:stretch>
            <a:fillRect/>
          </a:stretch>
        </p:blipFill>
        <p:spPr bwMode="auto">
          <a:xfrm>
            <a:off x="4572000" y="533335"/>
            <a:ext cx="3535680" cy="6324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13710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45344"/>
            <a:ext cx="2952328" cy="886015"/>
          </a:xfrm>
          <a:prstGeom prst="rect">
            <a:avLst/>
          </a:prstGeom>
        </p:spPr>
      </p:pic>
      <p:sp>
        <p:nvSpPr>
          <p:cNvPr id="19" name="TextBox 18"/>
          <p:cNvSpPr txBox="1"/>
          <p:nvPr/>
        </p:nvSpPr>
        <p:spPr>
          <a:xfrm>
            <a:off x="197818" y="1723695"/>
            <a:ext cx="8590155" cy="4708981"/>
          </a:xfrm>
          <a:prstGeom prst="rect">
            <a:avLst/>
          </a:prstGeom>
          <a:noFill/>
        </p:spPr>
        <p:txBody>
          <a:bodyPr wrap="square" rtlCol="0">
            <a:spAutoFit/>
          </a:bodyPr>
          <a:lstStyle/>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The programme gives students the opportunity undertake their dissertation which solves a problem set by a large </a:t>
            </a:r>
            <a:r>
              <a:rPr kumimoji="0" lang="en-GB" sz="2400" b="0" i="0" u="none" strike="noStrike" kern="1200" cap="none" spc="0" normalizeH="0" baseline="0" noProof="0">
                <a:ln>
                  <a:noFill/>
                </a:ln>
                <a:solidFill>
                  <a:srgbClr val="44B648"/>
                </a:solidFill>
                <a:effectLst/>
                <a:uLnTx/>
                <a:uFillTx/>
                <a:latin typeface="Verdana" panose="020B0604030504040204" pitchFamily="34" charset="0"/>
                <a:ea typeface="Verdana" panose="020B0604030504040204" pitchFamily="34" charset="0"/>
                <a:cs typeface="Verdana" panose="020B0604030504040204" pitchFamily="34" charset="0"/>
              </a:rPr>
              <a:t>company</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Students entered into </a:t>
            </a:r>
            <a:r>
              <a:rPr kumimoji="0" lang="en-GB" sz="2400" b="0" i="0" u="none" strike="noStrike" kern="1200" cap="none" spc="0" normalizeH="0" baseline="0" noProof="0">
                <a:ln>
                  <a:noFill/>
                </a:ln>
                <a:solidFill>
                  <a:srgbClr val="0B87C9"/>
                </a:solidFill>
                <a:effectLst/>
                <a:uLnTx/>
                <a:uFillTx/>
                <a:latin typeface="Verdana" panose="020B0604030504040204" pitchFamily="34" charset="0"/>
                <a:ea typeface="Verdana" panose="020B0604030504040204" pitchFamily="34" charset="0"/>
                <a:cs typeface="Verdana" panose="020B0604030504040204" pitchFamily="34" charset="0"/>
              </a:rPr>
              <a:t>competition</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 to win cash prizes </a:t>
            </a:r>
            <a:r>
              <a:rPr kumimoji="0" lang="en-GB" sz="2400" b="0" i="0" u="none" strike="noStrike" kern="1200" cap="none" spc="0" normalizeH="0" baseline="0" noProof="0">
                <a:ln>
                  <a:noFill/>
                </a:ln>
                <a:solidFill>
                  <a:srgbClr val="0B87C9"/>
                </a:solidFill>
                <a:effectLst/>
                <a:uLnTx/>
                <a:uFillTx/>
                <a:latin typeface="Verdana" panose="020B0604030504040204" pitchFamily="34" charset="0"/>
                <a:ea typeface="Verdana" panose="020B0604030504040204" pitchFamily="34" charset="0"/>
                <a:cs typeface="Verdana" panose="020B0604030504040204" pitchFamily="34" charset="0"/>
              </a:rPr>
              <a:t>(£500</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GB" sz="2400" b="0" i="0" u="none" strike="noStrike" kern="1200" cap="none" spc="0" normalizeH="0" baseline="0" noProof="0">
                <a:ln>
                  <a:noFill/>
                </a:ln>
                <a:solidFill>
                  <a:srgbClr val="0B87C9"/>
                </a:solidFill>
                <a:effectLst/>
                <a:uLnTx/>
                <a:uFillTx/>
                <a:latin typeface="Verdana" panose="020B0604030504040204" pitchFamily="34" charset="0"/>
                <a:ea typeface="Verdana" panose="020B0604030504040204" pitchFamily="34" charset="0"/>
                <a:cs typeface="Verdana" panose="020B0604030504040204" pitchFamily="34" charset="0"/>
              </a:rPr>
              <a:t>£250</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GB" sz="2400" b="0" i="0" u="none" strike="noStrike" kern="1200" cap="none" spc="0" normalizeH="0" baseline="0" noProof="0">
                <a:ln>
                  <a:noFill/>
                </a:ln>
                <a:solidFill>
                  <a:srgbClr val="0B87C9"/>
                </a:solidFill>
                <a:effectLst/>
                <a:uLnTx/>
                <a:uFillTx/>
                <a:latin typeface="Verdana" panose="020B0604030504040204" pitchFamily="34" charset="0"/>
                <a:ea typeface="Verdana" panose="020B0604030504040204" pitchFamily="34" charset="0"/>
                <a:cs typeface="Verdana" panose="020B0604030504040204" pitchFamily="34" charset="0"/>
              </a:rPr>
              <a:t>£250)</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 funded by the CDRC. </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Students are also offered a </a:t>
            </a:r>
            <a:r>
              <a:rPr kumimoji="0" lang="en-GB" sz="2400" b="0" i="0" u="none" strike="noStrike" kern="1200" cap="none" spc="0" normalizeH="0" baseline="0" noProof="0">
                <a:ln>
                  <a:noFill/>
                </a:ln>
                <a:solidFill>
                  <a:srgbClr val="EF424C"/>
                </a:solidFill>
                <a:effectLst/>
                <a:uLnTx/>
                <a:uFillTx/>
                <a:latin typeface="Verdana" panose="020B0604030504040204" pitchFamily="34" charset="0"/>
                <a:ea typeface="Verdana" panose="020B0604030504040204" pitchFamily="34" charset="0"/>
                <a:cs typeface="Verdana" panose="020B0604030504040204" pitchFamily="34" charset="0"/>
              </a:rPr>
              <a:t>£500 bursary </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upon successful project completion</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Research can take place on site with the industry sponsor + supervisor from </a:t>
            </a:r>
            <a:r>
              <a:rPr kumimoji="0" lang="en-GB" sz="2400" b="0" i="0" u="none" strike="noStrike" kern="1200" cap="none" spc="0" normalizeH="0" baseline="0" noProof="0">
                <a:ln>
                  <a:noFill/>
                </a:ln>
                <a:solidFill>
                  <a:srgbClr val="F3A724"/>
                </a:solidFill>
                <a:effectLst/>
                <a:uLnTx/>
                <a:uFillTx/>
                <a:latin typeface="Verdana" panose="020B0604030504040204" pitchFamily="34" charset="0"/>
                <a:ea typeface="Verdana" panose="020B0604030504040204" pitchFamily="34" charset="0"/>
                <a:cs typeface="Verdana" panose="020B0604030504040204" pitchFamily="34" charset="0"/>
              </a:rPr>
              <a:t>CASA</a:t>
            </a:r>
            <a:endPar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Students and supervisors will be invited to an </a:t>
            </a:r>
            <a:r>
              <a:rPr kumimoji="0" lang="en-GB" sz="2400" b="0" i="0" u="none" strike="noStrike" kern="1200" cap="none" spc="0" normalizeH="0" baseline="0" noProof="0">
                <a:ln>
                  <a:noFill/>
                </a:ln>
                <a:solidFill>
                  <a:srgbClr val="B92185"/>
                </a:solidFill>
                <a:effectLst/>
                <a:uLnTx/>
                <a:uFillTx/>
                <a:latin typeface="Verdana" panose="020B0604030504040204" pitchFamily="34" charset="0"/>
                <a:ea typeface="Verdana" panose="020B0604030504040204" pitchFamily="34" charset="0"/>
                <a:cs typeface="Verdana" panose="020B0604030504040204" pitchFamily="34" charset="0"/>
              </a:rPr>
              <a:t>academic conference </a:t>
            </a:r>
            <a:r>
              <a:rPr kumimoji="0" lang="en-GB" sz="24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in October</a:t>
            </a:r>
          </a:p>
        </p:txBody>
      </p:sp>
      <p:sp>
        <p:nvSpPr>
          <p:cNvPr id="5" name="Rectangle 4">
            <a:extLst>
              <a:ext uri="{FF2B5EF4-FFF2-40B4-BE49-F238E27FC236}">
                <a16:creationId xmlns:a16="http://schemas.microsoft.com/office/drawing/2014/main" id="{E2A3D626-C57C-3B46-9AD0-90C1C6F2B6CF}"/>
              </a:ext>
            </a:extLst>
          </p:cNvPr>
          <p:cNvSpPr/>
          <p:nvPr/>
        </p:nvSpPr>
        <p:spPr>
          <a:xfrm>
            <a:off x="3559482" y="581247"/>
            <a:ext cx="637699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a:ln>
                  <a:noFill/>
                </a:ln>
                <a:solidFill>
                  <a:prstClr val="black">
                    <a:lumMod val="65000"/>
                    <a:lumOff val="35000"/>
                  </a:prstClr>
                </a:solidFill>
                <a:effectLst/>
                <a:uLnTx/>
                <a:uFillTx/>
                <a:latin typeface="Verdana" panose="020B0604030504040204" pitchFamily="34" charset="0"/>
                <a:ea typeface="Verdana" panose="020B0604030504040204" pitchFamily="34" charset="0"/>
                <a:cs typeface="Verdana" panose="020B0604030504040204" pitchFamily="34" charset="0"/>
              </a:rPr>
              <a:t>Application process launches </a:t>
            </a:r>
            <a:r>
              <a:rPr lang="en-GB" b="1">
                <a:solidFill>
                  <a:prstClr val="black">
                    <a:lumMod val="65000"/>
                    <a:lumOff val="35000"/>
                  </a:prstClr>
                </a:solidFill>
                <a:latin typeface="Verdana" panose="020B0604030504040204" pitchFamily="34" charset="0"/>
                <a:ea typeface="Verdana" panose="020B0604030504040204" pitchFamily="34" charset="0"/>
                <a:cs typeface="Verdana" panose="020B0604030504040204" pitchFamily="34" charset="0"/>
              </a:rPr>
              <a:t>21</a:t>
            </a:r>
            <a:r>
              <a:rPr kumimoji="0" lang="en-GB" b="1" i="0" u="none" strike="noStrike" kern="1200" cap="none" spc="0" normalizeH="0" baseline="0" noProof="0">
                <a:ln>
                  <a:noFill/>
                </a:ln>
                <a:solidFill>
                  <a:prstClr val="black">
                    <a:lumMod val="65000"/>
                    <a:lumOff val="35000"/>
                  </a:prstClr>
                </a:solidFill>
                <a:effectLst/>
                <a:uLnTx/>
                <a:uFillTx/>
                <a:latin typeface="Verdana" panose="020B0604030504040204" pitchFamily="34" charset="0"/>
                <a:ea typeface="Verdana" panose="020B0604030504040204" pitchFamily="34" charset="0"/>
                <a:cs typeface="Verdana" panose="020B0604030504040204" pitchFamily="34" charset="0"/>
              </a:rPr>
              <a:t>/01/18</a:t>
            </a:r>
            <a:endParaRPr kumimoji="0" lang="en-GB" sz="1100" b="1" i="0" u="none" strike="noStrike" kern="1200" cap="none" spc="0" normalizeH="0" baseline="0" noProof="0">
              <a:ln>
                <a:noFill/>
              </a:ln>
              <a:solidFill>
                <a:prstClr val="black">
                  <a:lumMod val="65000"/>
                  <a:lumOff val="3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www.cdrc.ac.uk</a:t>
            </a:r>
            <a:r>
              <a:rPr kumimoji="0" lang="en-GB" sz="1800" b="1" i="0" u="none" strike="noStrike" kern="1200" cap="none" spc="0" normalizeH="0" baseline="0" noProof="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/retail-masters/</a:t>
            </a:r>
          </a:p>
        </p:txBody>
      </p:sp>
    </p:spTree>
    <p:extLst>
      <p:ext uri="{BB962C8B-B14F-4D97-AF65-F5344CB8AC3E}">
        <p14:creationId xmlns:p14="http://schemas.microsoft.com/office/powerpoint/2010/main" val="281497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 by the end of the session you should be able to:</a:t>
            </a:r>
          </a:p>
        </p:txBody>
      </p:sp>
      <p:sp>
        <p:nvSpPr>
          <p:cNvPr id="3" name="Content Placeholder 2"/>
          <p:cNvSpPr>
            <a:spLocks noGrp="1"/>
          </p:cNvSpPr>
          <p:nvPr>
            <p:ph idx="1"/>
          </p:nvPr>
        </p:nvSpPr>
        <p:spPr>
          <a:xfrm>
            <a:off x="628650" y="2132856"/>
            <a:ext cx="7578090" cy="4323027"/>
          </a:xfrm>
        </p:spPr>
        <p:txBody>
          <a:bodyPr>
            <a:normAutofit/>
          </a:bodyPr>
          <a:lstStyle/>
          <a:p>
            <a:r>
              <a:rPr lang="en-GB" sz="2200" dirty="0"/>
              <a:t>Explain what an MSc dissertation is and how it differs to a normal module and assignment</a:t>
            </a:r>
            <a:endParaRPr lang="en-US" sz="2200" dirty="0"/>
          </a:p>
          <a:p>
            <a:endParaRPr lang="en-GB" sz="2200" dirty="0"/>
          </a:p>
          <a:p>
            <a:r>
              <a:rPr lang="en-GB" sz="2200" dirty="0"/>
              <a:t>Describe the process for completing an awesome dissertation at CASA.</a:t>
            </a:r>
          </a:p>
          <a:p>
            <a:endParaRPr lang="en-US" sz="2200" dirty="0"/>
          </a:p>
          <a:p>
            <a:r>
              <a:rPr lang="en-GB" sz="2200" dirty="0"/>
              <a:t>Identify where to find supporting material to aid development of your dissertation</a:t>
            </a:r>
          </a:p>
          <a:p>
            <a:pPr marL="0" indent="0">
              <a:buNone/>
            </a:pPr>
            <a:endParaRPr lang="en-US" sz="2200" dirty="0"/>
          </a:p>
          <a:p>
            <a:r>
              <a:rPr lang="en-US" sz="2200" dirty="0"/>
              <a:t>Select tools and techniques for commencing an MSc thesis</a:t>
            </a:r>
            <a:endParaRPr lang="en-GB" sz="2200" dirty="0"/>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273723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www.cdrc.ac.uk/wp-content/uploads/2015/06/movement-strateg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42" y="5982258"/>
            <a:ext cx="1643770" cy="9353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prmoment.com/images/cms/experian_logone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8620" y="6146278"/>
            <a:ext cx="1932489" cy="816332"/>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608770"/>
            <a:ext cx="2952328" cy="886015"/>
          </a:xfrm>
          <a:prstGeom prst="rect">
            <a:avLst/>
          </a:prstGeom>
        </p:spPr>
      </p:pic>
      <p:sp>
        <p:nvSpPr>
          <p:cNvPr id="13" name="TextBox 12"/>
          <p:cNvSpPr txBox="1"/>
          <p:nvPr/>
        </p:nvSpPr>
        <p:spPr>
          <a:xfrm>
            <a:off x="4080683" y="393629"/>
            <a:ext cx="4883807"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Sponsors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859" y="631562"/>
            <a:ext cx="1577699" cy="962012"/>
          </a:xfrm>
          <a:prstGeom prst="rect">
            <a:avLst/>
          </a:prstGeom>
        </p:spPr>
      </p:pic>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5308" y="1405943"/>
            <a:ext cx="1402930" cy="61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127"/>
          <p:cNvPicPr>
            <a:picLocks noChangeAspect="1" noChangeArrowheads="1"/>
          </p:cNvPicPr>
          <p:nvPr/>
        </p:nvPicPr>
        <p:blipFill rotWithShape="1">
          <a:blip r:embed="rId8">
            <a:extLst>
              <a:ext uri="{28A0092B-C50C-407E-A947-70E740481C1C}">
                <a14:useLocalDpi xmlns:a14="http://schemas.microsoft.com/office/drawing/2010/main" val="0"/>
              </a:ext>
            </a:extLst>
          </a:blip>
          <a:srcRect t="20191"/>
          <a:stretch/>
        </p:blipFill>
        <p:spPr bwMode="auto">
          <a:xfrm>
            <a:off x="5276194" y="1503631"/>
            <a:ext cx="1401487" cy="651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8" name="Picture 51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43" y="1961879"/>
            <a:ext cx="2375037" cy="1039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9" name="Picture 51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3077" y="2136117"/>
            <a:ext cx="1615689" cy="384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11" name="Picture 2" descr="C:\Users\Dugmore01\AppData\Local\Microsoft\Windows\Temporary Internet Files\Content.Outlook\XNDIXIBJ\Whitbread 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365" y="2855004"/>
            <a:ext cx="1936467" cy="234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0" descr="GlaxoSmithKline logo">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6784" y="3731491"/>
            <a:ext cx="1657048" cy="565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descr="http://editorial.opentoexport.com/wp-content/uploads/2012/12/easyjet-log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48191" y="4921906"/>
            <a:ext cx="1377205" cy="51659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http://www.monitormedia.co.uk/img/caci_logo.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878" y="5783261"/>
            <a:ext cx="1437578" cy="747773"/>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0" descr="http://upload.wikimedia.org/wikipedia/en/4/45/Dixons_Retail.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965" y="3351868"/>
            <a:ext cx="2079066" cy="50263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2" descr="http://mindfulness-exchange.com/wp-content/uploads/2014/07/AXA-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83835" y="5745683"/>
            <a:ext cx="1239788" cy="1112379"/>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6183" y="2745587"/>
            <a:ext cx="1375242" cy="6805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14205" y="3784715"/>
            <a:ext cx="936191" cy="636747"/>
          </a:xfrm>
          <a:prstGeom prst="rect">
            <a:avLst/>
          </a:prstGeom>
        </p:spPr>
      </p:pic>
      <p:pic>
        <p:nvPicPr>
          <p:cNvPr id="24" name="Picture 6" descr="https://www.eurocarparks.com/wp-content/uploads/2014/03/sainsbury_s.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85857" y="1242537"/>
            <a:ext cx="2022051" cy="810447"/>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descr="https://pbs.twimg.com/profile_images/2818366608/eecf1df87b1e7bf73e408e29c4c36d4a_400x400.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57724" y="3120139"/>
            <a:ext cx="695738" cy="69573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4525" y="2241890"/>
            <a:ext cx="1418620" cy="373321"/>
          </a:xfrm>
          <a:prstGeom prst="rect">
            <a:avLst/>
          </a:prstGeom>
        </p:spPr>
      </p:pic>
      <p:pic>
        <p:nvPicPr>
          <p:cNvPr id="1026" name="Picture 2" descr="http://www.dancinggiraffe.com/wp-content/uploads/BarclaysLogo.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47838" y="3236216"/>
            <a:ext cx="1877764" cy="54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thumb/1/11/British_Gas_logo.svg/1280px-British_Gas_logo.svg.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70922" y="2278615"/>
            <a:ext cx="1672234" cy="65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www.cdrc.ac.uk/wp-content/uploads/2015/06/Shop-Direct-logo-STACKED-e1391446357931.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6143" y="4015051"/>
            <a:ext cx="1373069" cy="7689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drc.ac.uk/wp-content/uploads/2015/06/GH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49148" y="4909992"/>
            <a:ext cx="1347332" cy="487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cdrc.ac.uk/wp-content/uploads/2015/06/TC-Logo.png"/>
          <p:cNvPicPr>
            <a:picLocks noChangeAspect="1" noChangeArrowheads="1"/>
          </p:cNvPicPr>
          <p:nvPr/>
        </p:nvPicPr>
        <p:blipFill rotWithShape="1">
          <a:blip r:embed="rId27">
            <a:extLst>
              <a:ext uri="{28A0092B-C50C-407E-A947-70E740481C1C}">
                <a14:useLocalDpi xmlns:a14="http://schemas.microsoft.com/office/drawing/2010/main" val="0"/>
              </a:ext>
            </a:extLst>
          </a:blip>
          <a:srcRect t="30265" b="27918"/>
          <a:stretch/>
        </p:blipFill>
        <p:spPr bwMode="auto">
          <a:xfrm>
            <a:off x="4452005" y="5673861"/>
            <a:ext cx="1789648" cy="328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knight frank log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79208" y="4116945"/>
            <a:ext cx="1517048" cy="56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virgin media logo"/>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02654" y="4569805"/>
            <a:ext cx="1246712" cy="77039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westminster council"/>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367" y="5021950"/>
            <a:ext cx="1720263" cy="6364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uttons log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452005" y="4167818"/>
            <a:ext cx="1161414" cy="5321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jaywing logo"/>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0980" y="5945212"/>
            <a:ext cx="1470775" cy="11379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33">
            <a:clrChange>
              <a:clrFrom>
                <a:srgbClr val="FFFFFF"/>
              </a:clrFrom>
              <a:clrTo>
                <a:srgbClr val="FFFFFF">
                  <a:alpha val="0"/>
                </a:srgbClr>
              </a:clrTo>
            </a:clrChange>
          </a:blip>
          <a:stretch>
            <a:fillRect/>
          </a:stretch>
        </p:blipFill>
        <p:spPr>
          <a:xfrm>
            <a:off x="1995406" y="5584913"/>
            <a:ext cx="1952432" cy="617689"/>
          </a:xfrm>
          <a:prstGeom prst="rect">
            <a:avLst/>
          </a:prstGeom>
        </p:spPr>
      </p:pic>
      <p:pic>
        <p:nvPicPr>
          <p:cNvPr id="31" name="Picture 2" descr="Image result for e.on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64705" y="2344653"/>
            <a:ext cx="1618281" cy="6760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ammersmithLondon logo"/>
          <p:cNvPicPr>
            <a:picLocks noChangeAspect="1" noChangeArrowheads="1"/>
          </p:cNvPicPr>
          <p:nvPr/>
        </p:nvPicPr>
        <p:blipFill rotWithShape="1">
          <a:blip r:embed="rId35">
            <a:extLst>
              <a:ext uri="{28A0092B-C50C-407E-A947-70E740481C1C}">
                <a14:useLocalDpi xmlns:a14="http://schemas.microsoft.com/office/drawing/2010/main" val="0"/>
              </a:ext>
            </a:extLst>
          </a:blip>
          <a:srcRect l="4103" t="4169" r="2794" b="5220"/>
          <a:stretch/>
        </p:blipFill>
        <p:spPr bwMode="auto">
          <a:xfrm>
            <a:off x="7961125" y="4736193"/>
            <a:ext cx="955036" cy="9294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www.cdrc.ac.uk/wp-content/uploads/2017/03/Parsons.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603452" y="5379859"/>
            <a:ext cx="1210753" cy="67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89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1999716" y="2214723"/>
            <a:ext cx="4563454" cy="3699448"/>
          </a:xfrm>
          <a:custGeom>
            <a:avLst/>
            <a:gdLst>
              <a:gd name="connsiteX0" fmla="*/ 0 w 4563454"/>
              <a:gd name="connsiteY0" fmla="*/ 177644 h 3699448"/>
              <a:gd name="connsiteX1" fmla="*/ 4153256 w 4563454"/>
              <a:gd name="connsiteY1" fmla="*/ 169098 h 3699448"/>
              <a:gd name="connsiteX2" fmla="*/ 1905712 w 4563454"/>
              <a:gd name="connsiteY2" fmla="*/ 1955169 h 3699448"/>
              <a:gd name="connsiteX3" fmla="*/ 264920 w 4563454"/>
              <a:gd name="connsiteY3" fmla="*/ 3561778 h 3699448"/>
              <a:gd name="connsiteX4" fmla="*/ 4563454 w 4563454"/>
              <a:gd name="connsiteY4" fmla="*/ 3613053 h 3699448"/>
              <a:gd name="connsiteX5" fmla="*/ 4563454 w 4563454"/>
              <a:gd name="connsiteY5" fmla="*/ 3613053 h 36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3454" h="3699448">
                <a:moveTo>
                  <a:pt x="0" y="177644"/>
                </a:moveTo>
                <a:cubicBezTo>
                  <a:pt x="1917818" y="25244"/>
                  <a:pt x="3835637" y="-127156"/>
                  <a:pt x="4153256" y="169098"/>
                </a:cubicBezTo>
                <a:cubicBezTo>
                  <a:pt x="4470875" y="465352"/>
                  <a:pt x="2553768" y="1389722"/>
                  <a:pt x="1905712" y="1955169"/>
                </a:cubicBezTo>
                <a:cubicBezTo>
                  <a:pt x="1257656" y="2520616"/>
                  <a:pt x="-178037" y="3285464"/>
                  <a:pt x="264920" y="3561778"/>
                </a:cubicBezTo>
                <a:cubicBezTo>
                  <a:pt x="707877" y="3838092"/>
                  <a:pt x="4563454" y="3613053"/>
                  <a:pt x="4563454" y="3613053"/>
                </a:cubicBezTo>
                <a:lnTo>
                  <a:pt x="4563454" y="3613053"/>
                </a:lnTo>
              </a:path>
            </a:pathLst>
          </a:custGeom>
          <a:ln w="28575">
            <a:prstDash val="dash"/>
          </a:ln>
          <a:effectLst>
            <a:outerShdw blurRad="152400" dist="317500" dir="5400000" sx="90000" sy="-19000" rotWithShape="0">
              <a:prstClr val="black">
                <a:alpha val="15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584384"/>
            <a:ext cx="2952328" cy="886015"/>
          </a:xfrm>
          <a:prstGeom prst="rect">
            <a:avLst/>
          </a:prstGeom>
        </p:spPr>
      </p:pic>
      <p:sp>
        <p:nvSpPr>
          <p:cNvPr id="13" name="TextBox 12"/>
          <p:cNvSpPr txBox="1"/>
          <p:nvPr/>
        </p:nvSpPr>
        <p:spPr>
          <a:xfrm>
            <a:off x="4788024" y="735003"/>
            <a:ext cx="4176464"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Timeline</a:t>
            </a:r>
          </a:p>
        </p:txBody>
      </p:sp>
      <p:sp>
        <p:nvSpPr>
          <p:cNvPr id="6" name="TextBox 5"/>
          <p:cNvSpPr txBox="1"/>
          <p:nvPr/>
        </p:nvSpPr>
        <p:spPr>
          <a:xfrm>
            <a:off x="756457" y="1775102"/>
            <a:ext cx="2756647" cy="1200329"/>
          </a:xfrm>
          <a:prstGeom prst="rect">
            <a:avLst/>
          </a:prstGeom>
          <a:solidFill>
            <a:srgbClr val="CD176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January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Projects are advertised on the CDRC website</a:t>
            </a:r>
          </a:p>
        </p:txBody>
      </p:sp>
      <p:sp>
        <p:nvSpPr>
          <p:cNvPr id="9" name="TextBox 8"/>
          <p:cNvSpPr txBox="1"/>
          <p:nvPr/>
        </p:nvSpPr>
        <p:spPr>
          <a:xfrm>
            <a:off x="4054845" y="1769776"/>
            <a:ext cx="4213076" cy="1200329"/>
          </a:xfrm>
          <a:prstGeom prst="rect">
            <a:avLst/>
          </a:prstGeom>
          <a:solidFill>
            <a:srgbClr val="F5A624"/>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Jan - Apr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student application process is open. The CDRC will forward selected CVs and cover letters.</a:t>
            </a:r>
          </a:p>
        </p:txBody>
      </p:sp>
      <p:sp>
        <p:nvSpPr>
          <p:cNvPr id="10" name="TextBox 9"/>
          <p:cNvSpPr txBox="1"/>
          <p:nvPr/>
        </p:nvSpPr>
        <p:spPr>
          <a:xfrm>
            <a:off x="756457" y="3668880"/>
            <a:ext cx="7511464" cy="923330"/>
          </a:xfrm>
          <a:prstGeom prst="rect">
            <a:avLst/>
          </a:prstGeom>
          <a:solidFill>
            <a:srgbClr val="44B648"/>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May - Aug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Research is undertaken either at the students own institution or on-site with the industry sponsor</a:t>
            </a:r>
          </a:p>
        </p:txBody>
      </p:sp>
      <p:sp>
        <p:nvSpPr>
          <p:cNvPr id="11" name="TextBox 10"/>
          <p:cNvSpPr txBox="1"/>
          <p:nvPr/>
        </p:nvSpPr>
        <p:spPr>
          <a:xfrm>
            <a:off x="756457" y="5230091"/>
            <a:ext cx="3244025" cy="1200329"/>
          </a:xfrm>
          <a:prstGeom prst="rect">
            <a:avLst/>
          </a:prstGeom>
          <a:solidFill>
            <a:srgbClr val="0986C8"/>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September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Dissertations are submitted to the CDRC and industrial sponsors</a:t>
            </a:r>
          </a:p>
        </p:txBody>
      </p:sp>
      <p:sp>
        <p:nvSpPr>
          <p:cNvPr id="12" name="TextBox 11"/>
          <p:cNvSpPr txBox="1"/>
          <p:nvPr/>
        </p:nvSpPr>
        <p:spPr>
          <a:xfrm>
            <a:off x="4656905" y="5230612"/>
            <a:ext cx="3611016" cy="1200329"/>
          </a:xfrm>
          <a:prstGeom prst="rect">
            <a:avLst/>
          </a:prstGeom>
          <a:solidFill>
            <a:srgbClr val="692589"/>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October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Participants are invited to an Academic conference where the prizes are awarded</a:t>
            </a:r>
          </a:p>
        </p:txBody>
      </p:sp>
      <p:sp>
        <p:nvSpPr>
          <p:cNvPr id="5" name="Rectangle 4"/>
          <p:cNvSpPr/>
          <p:nvPr/>
        </p:nvSpPr>
        <p:spPr>
          <a:xfrm>
            <a:off x="598206" y="3486228"/>
            <a:ext cx="7819401" cy="1298961"/>
          </a:xfrm>
          <a:prstGeom prst="rect">
            <a:avLst/>
          </a:prstGeom>
          <a:noFill/>
          <a:ln>
            <a:solidFill>
              <a:srgbClr val="44B648"/>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25308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95" y="2935630"/>
            <a:ext cx="2952328" cy="886015"/>
          </a:xfrm>
          <a:prstGeom prst="rect">
            <a:avLst/>
          </a:prstGeom>
        </p:spPr>
      </p:pic>
      <p:sp>
        <p:nvSpPr>
          <p:cNvPr id="19" name="TextBox 18"/>
          <p:cNvSpPr txBox="1"/>
          <p:nvPr/>
        </p:nvSpPr>
        <p:spPr>
          <a:xfrm>
            <a:off x="425882" y="4014387"/>
            <a:ext cx="7620838" cy="1200329"/>
          </a:xfrm>
          <a:prstGeom prst="rect">
            <a:avLst/>
          </a:prstGeom>
          <a:noFill/>
        </p:spPr>
        <p:txBody>
          <a:bodyPr wrap="square" rtlCol="0">
            <a:spAutoFit/>
          </a:bodyPr>
          <a:lstStyle/>
          <a:p>
            <a:pPr marL="47625" marR="0" lvl="2" algn="l" defTabSz="457200" rtl="0" eaLnBrk="1" fontAlgn="auto" latinLnBrk="0" hangingPunct="1">
              <a:lnSpc>
                <a:spcPct val="100000"/>
              </a:lnSpc>
              <a:spcBef>
                <a:spcPts val="0"/>
              </a:spcBef>
              <a:spcAft>
                <a:spcPts val="0"/>
              </a:spcAft>
              <a:buClrTx/>
              <a:buSzTx/>
              <a:buFontTx/>
              <a:buNone/>
              <a:defRPr/>
            </a:pPr>
            <a:r>
              <a:rPr kumimoji="0" lang="en-GB"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The programme offers students a unique opportunity to apply their skills to </a:t>
            </a:r>
            <a:r>
              <a:rPr kumimoji="0" lang="en-GB" b="0" i="0" u="none" strike="noStrike" kern="1200" cap="none" spc="0" normalizeH="0" baseline="0" noProof="0">
                <a:ln>
                  <a:noFill/>
                </a:ln>
                <a:solidFill>
                  <a:srgbClr val="0986C8"/>
                </a:solidFill>
                <a:effectLst/>
                <a:uLnTx/>
                <a:uFillTx/>
                <a:latin typeface="Verdana" panose="020B0604030504040204" pitchFamily="34" charset="0"/>
                <a:ea typeface="Verdana" panose="020B0604030504040204" pitchFamily="34" charset="0"/>
                <a:cs typeface="Verdana" panose="020B0604030504040204" pitchFamily="34" charset="0"/>
              </a:rPr>
              <a:t>real-world problems</a:t>
            </a:r>
            <a:r>
              <a:rPr kumimoji="0" lang="en-GB"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rPr>
              <a:t> and to gain valuable experience working with </a:t>
            </a:r>
            <a:r>
              <a:rPr kumimoji="0" lang="en-GB" b="0" i="0" u="none" strike="noStrike" kern="1200" cap="none" spc="0" normalizeH="0" baseline="0" noProof="0">
                <a:ln>
                  <a:noFill/>
                </a:ln>
                <a:solidFill>
                  <a:srgbClr val="692589"/>
                </a:solidFill>
                <a:effectLst/>
                <a:uLnTx/>
                <a:uFillTx/>
                <a:latin typeface="Verdana" panose="020B0604030504040204" pitchFamily="34" charset="0"/>
                <a:ea typeface="Verdana" panose="020B0604030504040204" pitchFamily="34" charset="0"/>
                <a:cs typeface="Verdana" panose="020B0604030504040204" pitchFamily="34" charset="0"/>
              </a:rPr>
              <a:t>commercial datasets</a:t>
            </a:r>
          </a:p>
          <a:p>
            <a:pPr marL="1371600" marR="0" lvl="2"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a:ln>
                <a:noFill/>
              </a:ln>
              <a:solidFill>
                <a:srgbClr val="5B677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rotWithShape="1">
          <a:blip r:embed="rId4"/>
          <a:srcRect l="10515" r="832"/>
          <a:stretch/>
        </p:blipFill>
        <p:spPr>
          <a:xfrm>
            <a:off x="-1" y="539694"/>
            <a:ext cx="9144001" cy="2203194"/>
          </a:xfrm>
          <a:prstGeom prst="rect">
            <a:avLst/>
          </a:prstGeom>
        </p:spPr>
      </p:pic>
      <p:sp>
        <p:nvSpPr>
          <p:cNvPr id="3" name="Rectangle 2"/>
          <p:cNvSpPr/>
          <p:nvPr/>
        </p:nvSpPr>
        <p:spPr>
          <a:xfrm>
            <a:off x="-273465" y="6569689"/>
            <a:ext cx="9431979" cy="261610"/>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Panel images from left to right: Christian </a:t>
            </a:r>
            <a:r>
              <a:rPr kumimoji="0" lang="en-GB" sz="11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Tonge</a:t>
            </a: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 Paula White (2017), </a:t>
            </a:r>
            <a:r>
              <a:rPr kumimoji="0" lang="en-GB" sz="11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Neelam</a:t>
            </a: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GB" sz="11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Kundi</a:t>
            </a: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 </a:t>
            </a:r>
            <a:r>
              <a:rPr kumimoji="0" lang="en-GB" sz="11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Ulzhan</a:t>
            </a: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GB" sz="11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Bissarinova</a:t>
            </a: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a:t>
            </a:r>
          </a:p>
        </p:txBody>
      </p:sp>
      <p:sp>
        <p:nvSpPr>
          <p:cNvPr id="5" name="Rectangle 4">
            <a:extLst>
              <a:ext uri="{FF2B5EF4-FFF2-40B4-BE49-F238E27FC236}">
                <a16:creationId xmlns:a16="http://schemas.microsoft.com/office/drawing/2014/main" id="{1F179167-BB87-894E-9833-E851918E6297}"/>
              </a:ext>
            </a:extLst>
          </p:cNvPr>
          <p:cNvSpPr/>
          <p:nvPr/>
        </p:nvSpPr>
        <p:spPr>
          <a:xfrm>
            <a:off x="425882" y="5167766"/>
            <a:ext cx="8394268" cy="646331"/>
          </a:xfrm>
          <a:prstGeom prst="rect">
            <a:avLst/>
          </a:prstGeom>
        </p:spPr>
        <p:txBody>
          <a:bodyPr wrap="square">
            <a:spAutoFit/>
          </a:bodyPr>
          <a:lstStyle/>
          <a:p>
            <a:r>
              <a:rPr lang="en-GB" u="sng">
                <a:solidFill>
                  <a:srgbClr val="954F72"/>
                </a:solidFill>
                <a:latin typeface="Calibri" panose="020F0502020204030204" pitchFamily="34" charset="0"/>
                <a:hlinkClick r:id="rId5"/>
              </a:rPr>
              <a:t>https://www.cdrc.ac.uk/retail-masters/archive/</a:t>
            </a:r>
            <a:r>
              <a:rPr lang="en-GB">
                <a:solidFill>
                  <a:srgbClr val="000000"/>
                </a:solidFill>
                <a:latin typeface="Calibri" panose="020F0502020204030204" pitchFamily="34" charset="0"/>
              </a:rPr>
              <a:t> featuring CASA Alumni, Neelam </a:t>
            </a:r>
            <a:r>
              <a:rPr lang="en-GB" err="1">
                <a:solidFill>
                  <a:srgbClr val="000000"/>
                </a:solidFill>
                <a:latin typeface="Calibri" panose="020F0502020204030204" pitchFamily="34" charset="0"/>
              </a:rPr>
              <a:t>Kundi</a:t>
            </a:r>
            <a:r>
              <a:rPr lang="en-GB">
                <a:solidFill>
                  <a:srgbClr val="000000"/>
                </a:solidFill>
                <a:latin typeface="Calibri" panose="020F0502020204030204" pitchFamily="34" charset="0"/>
              </a:rPr>
              <a:t>, </a:t>
            </a:r>
            <a:r>
              <a:rPr lang="en-GB" err="1">
                <a:solidFill>
                  <a:srgbClr val="000000"/>
                </a:solidFill>
                <a:latin typeface="Calibri" panose="020F0502020204030204" pitchFamily="34" charset="0"/>
              </a:rPr>
              <a:t>Kahina</a:t>
            </a:r>
            <a:r>
              <a:rPr lang="en-GB">
                <a:solidFill>
                  <a:srgbClr val="000000"/>
                </a:solidFill>
                <a:latin typeface="Calibri" panose="020F0502020204030204" pitchFamily="34" charset="0"/>
              </a:rPr>
              <a:t> Ait </a:t>
            </a:r>
            <a:r>
              <a:rPr lang="en-GB" err="1">
                <a:solidFill>
                  <a:srgbClr val="000000"/>
                </a:solidFill>
                <a:latin typeface="Calibri" panose="020F0502020204030204" pitchFamily="34" charset="0"/>
              </a:rPr>
              <a:t>Ouazzou</a:t>
            </a:r>
            <a:r>
              <a:rPr lang="en-GB">
                <a:solidFill>
                  <a:srgbClr val="000000"/>
                </a:solidFill>
                <a:latin typeface="Calibri" panose="020F0502020204030204" pitchFamily="34" charset="0"/>
              </a:rPr>
              <a:t>, Christopher Storey, Davina Tijani, Paula White and </a:t>
            </a:r>
            <a:r>
              <a:rPr lang="en-GB" err="1">
                <a:solidFill>
                  <a:srgbClr val="000000"/>
                </a:solidFill>
                <a:latin typeface="Calibri" panose="020F0502020204030204" pitchFamily="34" charset="0"/>
              </a:rPr>
              <a:t>Runsang</a:t>
            </a:r>
            <a:r>
              <a:rPr lang="en-GB">
                <a:solidFill>
                  <a:srgbClr val="000000"/>
                </a:solidFill>
                <a:latin typeface="Calibri" panose="020F0502020204030204" pitchFamily="34" charset="0"/>
              </a:rPr>
              <a:t> Yu</a:t>
            </a:r>
            <a:endParaRPr lang="en-US"/>
          </a:p>
        </p:txBody>
      </p:sp>
    </p:spTree>
    <p:extLst>
      <p:ext uri="{BB962C8B-B14F-4D97-AF65-F5344CB8AC3E}">
        <p14:creationId xmlns:p14="http://schemas.microsoft.com/office/powerpoint/2010/main" val="2614922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3850" y="811283"/>
            <a:ext cx="3680556" cy="324000"/>
          </a:xfrm>
        </p:spPr>
        <p:txBody>
          <a:bodyPr/>
          <a:lstStyle/>
          <a:p>
            <a:r>
              <a:rPr lang="en-GB" dirty="0"/>
              <a:t>CASA / WCC, Reflections</a:t>
            </a:r>
          </a:p>
        </p:txBody>
      </p:sp>
      <p:pic>
        <p:nvPicPr>
          <p:cNvPr id="6" name="Picture 5"/>
          <p:cNvPicPr>
            <a:picLocks noChangeAspect="1"/>
          </p:cNvPicPr>
          <p:nvPr/>
        </p:nvPicPr>
        <p:blipFill>
          <a:blip r:embed="rId3"/>
          <a:stretch>
            <a:fillRect/>
          </a:stretch>
        </p:blipFill>
        <p:spPr>
          <a:xfrm>
            <a:off x="4805687" y="608577"/>
            <a:ext cx="3529367" cy="1404157"/>
          </a:xfrm>
          <a:prstGeom prst="rect">
            <a:avLst/>
          </a:prstGeom>
        </p:spPr>
      </p:pic>
      <p:sp>
        <p:nvSpPr>
          <p:cNvPr id="2" name="Rectangle 1"/>
          <p:cNvSpPr/>
          <p:nvPr/>
        </p:nvSpPr>
        <p:spPr>
          <a:xfrm>
            <a:off x="323850" y="1310656"/>
            <a:ext cx="4330643" cy="5216813"/>
          </a:xfrm>
          <a:prstGeom prst="rect">
            <a:avLst/>
          </a:prstGeom>
        </p:spPr>
        <p:txBody>
          <a:bodyPr wrap="square">
            <a:spAutoFit/>
          </a:bodyPr>
          <a:lstStyle/>
          <a:p>
            <a:pPr marL="214313" indent="-214313">
              <a:buFont typeface="Arial" panose="020B0604020202020204" pitchFamily="34" charset="0"/>
              <a:buChar char="•"/>
            </a:pPr>
            <a:r>
              <a:rPr lang="en-GB" sz="1400" dirty="0"/>
              <a:t>Highly value </a:t>
            </a:r>
            <a:r>
              <a:rPr lang="en-GB" sz="1400" b="1" dirty="0"/>
              <a:t>fresh perspectives </a:t>
            </a:r>
            <a:r>
              <a:rPr lang="en-GB" sz="1400" dirty="0"/>
              <a:t>on opportunities and challenges facing the council</a:t>
            </a:r>
            <a:br>
              <a:rPr lang="en-GB" sz="1400" dirty="0"/>
            </a:br>
            <a:endParaRPr lang="en-GB" sz="1400" dirty="0"/>
          </a:p>
          <a:p>
            <a:pPr marL="214313" indent="-214313">
              <a:buFont typeface="Arial" panose="020B0604020202020204" pitchFamily="34" charset="0"/>
              <a:buChar char="•"/>
            </a:pPr>
            <a:r>
              <a:rPr lang="en-GB" sz="1400" dirty="0"/>
              <a:t>Collaboration offers students opportunity to explore and demonstrate their interests, as well as new skills, whilst </a:t>
            </a:r>
            <a:r>
              <a:rPr lang="en-GB" sz="1400" b="1" dirty="0"/>
              <a:t>benefitting the public</a:t>
            </a:r>
            <a:br>
              <a:rPr lang="en-GB" sz="1400" b="1" dirty="0"/>
            </a:br>
            <a:endParaRPr lang="en-GB" sz="1400" b="1" dirty="0"/>
          </a:p>
          <a:p>
            <a:pPr marL="214313" indent="-214313">
              <a:buFont typeface="Arial" panose="020B0604020202020204" pitchFamily="34" charset="0"/>
              <a:buChar char="•"/>
            </a:pPr>
            <a:r>
              <a:rPr lang="en-GB" sz="1400" dirty="0"/>
              <a:t>MSc dissertation research affords a rare opportunity for the </a:t>
            </a:r>
            <a:r>
              <a:rPr lang="en-GB" sz="1400" b="1" dirty="0"/>
              <a:t>deep dive </a:t>
            </a:r>
            <a:r>
              <a:rPr lang="en-GB" sz="1400" dirty="0"/>
              <a:t>research we have limited capacity for </a:t>
            </a:r>
          </a:p>
          <a:p>
            <a:pPr marL="214313" indent="-214313">
              <a:buFont typeface="Arial" panose="020B0604020202020204" pitchFamily="34" charset="0"/>
              <a:buChar char="•"/>
            </a:pPr>
            <a:endParaRPr lang="en-GB" sz="1400" dirty="0"/>
          </a:p>
          <a:p>
            <a:pPr marL="214313" indent="-214313">
              <a:buFont typeface="Arial" panose="020B0604020202020204" pitchFamily="34" charset="0"/>
              <a:buChar char="•"/>
            </a:pPr>
            <a:r>
              <a:rPr lang="en-GB" sz="1400" dirty="0"/>
              <a:t>Most importantly: Want to ensure all research projects offer the opportunity </a:t>
            </a:r>
            <a:r>
              <a:rPr lang="en-GB" sz="1400" b="1" dirty="0"/>
              <a:t>to tackle a ‘real world’ problem</a:t>
            </a:r>
            <a:r>
              <a:rPr lang="en-GB" sz="1400" dirty="0"/>
              <a:t> &amp; </a:t>
            </a:r>
            <a:r>
              <a:rPr lang="en-GB" sz="1400" b="1" dirty="0"/>
              <a:t>tangibly contribute</a:t>
            </a:r>
            <a:r>
              <a:rPr lang="en-GB" sz="1400" dirty="0"/>
              <a:t> to council’s policies, services and strategy</a:t>
            </a:r>
            <a:br>
              <a:rPr lang="en-GB" sz="1400" dirty="0"/>
            </a:br>
            <a:endParaRPr lang="en-GB" sz="1400" dirty="0"/>
          </a:p>
          <a:p>
            <a:pPr marL="214313" indent="-214313">
              <a:buFont typeface="Arial" panose="020B0604020202020204" pitchFamily="34" charset="0"/>
              <a:buChar char="•"/>
            </a:pPr>
            <a:r>
              <a:rPr lang="en-GB" sz="1400" dirty="0"/>
              <a:t>2020/21: Pre-scoped </a:t>
            </a:r>
            <a:r>
              <a:rPr lang="en-GB" sz="1400" b="1" dirty="0"/>
              <a:t>3 project briefs </a:t>
            </a:r>
            <a:r>
              <a:rPr lang="en-GB" sz="1400" dirty="0"/>
              <a:t>based on our knowledge of the data quality, service / policy needs and longevity of council interest in the issue</a:t>
            </a:r>
          </a:p>
          <a:p>
            <a:endParaRPr lang="en-GB" sz="1400" dirty="0"/>
          </a:p>
          <a:p>
            <a:pPr marL="214313" indent="-214313">
              <a:buFont typeface="Arial" panose="020B0604020202020204" pitchFamily="34" charset="0"/>
              <a:buChar char="•"/>
            </a:pPr>
            <a:endParaRPr lang="en-GB" sz="1400" dirty="0"/>
          </a:p>
          <a:p>
            <a:pPr marL="214313" indent="-214313">
              <a:buFont typeface="Arial" panose="020B0604020202020204" pitchFamily="34" charset="0"/>
              <a:buChar char="•"/>
            </a:pPr>
            <a:endParaRPr lang="en-GB" sz="1400" b="1" dirty="0"/>
          </a:p>
        </p:txBody>
      </p:sp>
      <p:sp>
        <p:nvSpPr>
          <p:cNvPr id="3" name="Rectangle 2">
            <a:extLst>
              <a:ext uri="{FF2B5EF4-FFF2-40B4-BE49-F238E27FC236}">
                <a16:creationId xmlns:a16="http://schemas.microsoft.com/office/drawing/2014/main" id="{DB77CB9C-6FFF-CF42-AE89-D7A34B5897C7}"/>
              </a:ext>
            </a:extLst>
          </p:cNvPr>
          <p:cNvSpPr/>
          <p:nvPr/>
        </p:nvSpPr>
        <p:spPr>
          <a:xfrm>
            <a:off x="323850" y="5918012"/>
            <a:ext cx="8496300" cy="784830"/>
          </a:xfrm>
          <a:prstGeom prst="rect">
            <a:avLst/>
          </a:prstGeom>
        </p:spPr>
        <p:txBody>
          <a:bodyPr wrap="square">
            <a:spAutoFit/>
          </a:bodyPr>
          <a:lstStyle/>
          <a:p>
            <a:r>
              <a:rPr lang="en-GB" sz="900" dirty="0"/>
              <a:t>Some resources which allude to the direction of travel / policy context of the council –especially useful for those who want to propose a topic:</a:t>
            </a:r>
          </a:p>
          <a:p>
            <a:r>
              <a:rPr lang="en-GB" sz="900" dirty="0"/>
              <a:t>2019-2040 City Plan, was very recently published: </a:t>
            </a:r>
            <a:r>
              <a:rPr lang="en-GB" sz="900" dirty="0">
                <a:hlinkClick r:id="rId4">
                  <a:extLst>
                    <a:ext uri="{A12FA001-AC4F-418D-AE19-62706E023703}">
                      <ahyp:hlinkClr xmlns:ahyp="http://schemas.microsoft.com/office/drawing/2018/hyperlinkcolor" val="tx"/>
                    </a:ext>
                  </a:extLst>
                </a:hlinkClick>
              </a:rPr>
              <a:t>https://www.westminster.gov.uk/cityplan2040</a:t>
            </a:r>
            <a:r>
              <a:rPr lang="en-GB" sz="900" dirty="0"/>
              <a:t> , this </a:t>
            </a:r>
            <a:r>
              <a:rPr lang="en-GB" sz="900" dirty="0" err="1"/>
              <a:t>Arcstory</a:t>
            </a:r>
            <a:r>
              <a:rPr lang="en-GB" sz="900" dirty="0"/>
              <a:t> map might be more easily digested</a:t>
            </a:r>
          </a:p>
          <a:p>
            <a:r>
              <a:rPr lang="en-GB" sz="900" dirty="0"/>
              <a:t>City For All Priorities (shows council objectives, the broader umbrella issues remain fairly consistent year to year)</a:t>
            </a:r>
          </a:p>
          <a:p>
            <a:r>
              <a:rPr lang="en-GB" sz="900" dirty="0"/>
              <a:t>Westminster’s City and Ward Profile – offers context </a:t>
            </a:r>
            <a:r>
              <a:rPr lang="en-GB" sz="900" dirty="0">
                <a:hlinkClick r:id="rId5">
                  <a:extLst>
                    <a:ext uri="{A12FA001-AC4F-418D-AE19-62706E023703}">
                      <ahyp:hlinkClr xmlns:ahyp="http://schemas.microsoft.com/office/drawing/2018/hyperlinkcolor" val="tx"/>
                    </a:ext>
                  </a:extLst>
                </a:hlinkClick>
              </a:rPr>
              <a:t>https://www.westminster.gov.uk/ward-profiles</a:t>
            </a:r>
            <a:endParaRPr lang="en-GB" sz="900" dirty="0"/>
          </a:p>
          <a:p>
            <a:r>
              <a:rPr lang="en-GB" sz="900" dirty="0"/>
              <a:t> </a:t>
            </a:r>
          </a:p>
        </p:txBody>
      </p:sp>
    </p:spTree>
    <p:extLst>
      <p:ext uri="{BB962C8B-B14F-4D97-AF65-F5344CB8AC3E}">
        <p14:creationId xmlns:p14="http://schemas.microsoft.com/office/powerpoint/2010/main" val="159561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B833A2-E1BF-CD41-9327-91E76D823476}"/>
              </a:ext>
            </a:extLst>
          </p:cNvPr>
          <p:cNvPicPr>
            <a:picLocks noChangeAspect="1"/>
          </p:cNvPicPr>
          <p:nvPr/>
        </p:nvPicPr>
        <p:blipFill>
          <a:blip r:embed="rId3"/>
          <a:stretch>
            <a:fillRect/>
          </a:stretch>
        </p:blipFill>
        <p:spPr>
          <a:xfrm>
            <a:off x="4818414" y="608160"/>
            <a:ext cx="3529367" cy="1404157"/>
          </a:xfrm>
          <a:prstGeom prst="rect">
            <a:avLst/>
          </a:prstGeom>
        </p:spPr>
      </p:pic>
      <p:sp>
        <p:nvSpPr>
          <p:cNvPr id="2" name="Title 1"/>
          <p:cNvSpPr>
            <a:spLocks noGrp="1"/>
          </p:cNvSpPr>
          <p:nvPr>
            <p:ph type="title"/>
          </p:nvPr>
        </p:nvSpPr>
        <p:spPr>
          <a:xfrm>
            <a:off x="319500" y="859288"/>
            <a:ext cx="8505000" cy="324000"/>
          </a:xfrm>
        </p:spPr>
        <p:txBody>
          <a:bodyPr/>
          <a:lstStyle/>
          <a:p>
            <a:r>
              <a:rPr lang="en-GB" dirty="0">
                <a:solidFill>
                  <a:schemeClr val="tx1"/>
                </a:solidFill>
              </a:rPr>
              <a:t>Dissertation Process</a:t>
            </a:r>
          </a:p>
        </p:txBody>
      </p:sp>
      <p:sp>
        <p:nvSpPr>
          <p:cNvPr id="3" name="Content Placeholder 2"/>
          <p:cNvSpPr>
            <a:spLocks noGrp="1"/>
          </p:cNvSpPr>
          <p:nvPr>
            <p:ph idx="1"/>
          </p:nvPr>
        </p:nvSpPr>
        <p:spPr>
          <a:xfrm>
            <a:off x="328350" y="1378299"/>
            <a:ext cx="8505000" cy="4169462"/>
          </a:xfrm>
        </p:spPr>
        <p:txBody>
          <a:bodyPr/>
          <a:lstStyle/>
          <a:p>
            <a:pPr lvl="0"/>
            <a:r>
              <a:rPr lang="en-US" sz="1600" dirty="0"/>
              <a:t>Dissertation proposals</a:t>
            </a:r>
          </a:p>
          <a:p>
            <a:pPr lvl="0"/>
            <a:r>
              <a:rPr lang="en-US" sz="1600" dirty="0"/>
              <a:t>Interviews for open ended project + others depending on demand</a:t>
            </a:r>
          </a:p>
          <a:p>
            <a:pPr lvl="0"/>
            <a:r>
              <a:rPr lang="en-US" sz="1600" dirty="0"/>
              <a:t>Meeting with WCC coordinators + Logic Model</a:t>
            </a:r>
          </a:p>
          <a:p>
            <a:pPr lvl="0"/>
            <a:r>
              <a:rPr lang="en-US" sz="1600" dirty="0"/>
              <a:t>Information Governance and associated paperwork</a:t>
            </a:r>
          </a:p>
          <a:p>
            <a:pPr lvl="0"/>
            <a:r>
              <a:rPr lang="en-US" sz="1600" dirty="0"/>
              <a:t>Communication – ball’s in your court, but cannot always guarantee prompt responses</a:t>
            </a:r>
          </a:p>
          <a:p>
            <a:r>
              <a:rPr lang="en-US" sz="1600" dirty="0"/>
              <a:t>Will share a guidance document outline the process in greater detail</a:t>
            </a:r>
          </a:p>
          <a:p>
            <a:pPr marL="0" indent="0">
              <a:buNone/>
            </a:pPr>
            <a:endParaRPr lang="en-US" sz="1600" dirty="0"/>
          </a:p>
          <a:p>
            <a:pPr marL="0" indent="0">
              <a:buNone/>
            </a:pPr>
            <a:r>
              <a:rPr lang="en-US" dirty="0">
                <a:latin typeface="+mj-lt"/>
              </a:rPr>
              <a:t>Research</a:t>
            </a:r>
            <a:r>
              <a:rPr lang="en-US" sz="1600" dirty="0">
                <a:latin typeface="+mj-lt"/>
              </a:rPr>
              <a:t> </a:t>
            </a:r>
            <a:r>
              <a:rPr lang="en-US" dirty="0">
                <a:latin typeface="+mj-lt"/>
              </a:rPr>
              <a:t>Dissemination</a:t>
            </a:r>
          </a:p>
          <a:p>
            <a:pPr lvl="0"/>
            <a:r>
              <a:rPr lang="en-US" sz="1600" dirty="0"/>
              <a:t>Your dissertation in full following the deadline</a:t>
            </a:r>
          </a:p>
          <a:p>
            <a:pPr lvl="0"/>
            <a:r>
              <a:rPr lang="en-US" sz="1600" dirty="0"/>
              <a:t>A summary document </a:t>
            </a:r>
            <a:endParaRPr lang="en-GB" sz="1600" dirty="0"/>
          </a:p>
          <a:p>
            <a:pPr lvl="0"/>
            <a:r>
              <a:rPr lang="en-US" sz="1600" dirty="0"/>
              <a:t>Presentation to council staff either at Insight and or meeting with policy / service team</a:t>
            </a:r>
            <a:endParaRPr lang="en-GB" sz="1600" dirty="0"/>
          </a:p>
          <a:p>
            <a:pPr lvl="0"/>
            <a:r>
              <a:rPr lang="en-US" sz="1600" dirty="0"/>
              <a:t>Access and sharing of code on </a:t>
            </a:r>
            <a:r>
              <a:rPr lang="en-US" sz="1600" dirty="0" err="1"/>
              <a:t>WestminsterBI</a:t>
            </a:r>
            <a:r>
              <a:rPr lang="en-US" sz="1600" dirty="0"/>
              <a:t> GitHub </a:t>
            </a:r>
            <a:br>
              <a:rPr lang="en-US" sz="1600" dirty="0"/>
            </a:br>
            <a:r>
              <a:rPr lang="en-US" sz="1600" dirty="0"/>
              <a:t>(want to contribute to open resources, as well as have opportunity to build on your work – code publication will be fully accredited to you)</a:t>
            </a:r>
            <a:endParaRPr lang="en-GB" sz="1600" dirty="0"/>
          </a:p>
          <a:p>
            <a:endParaRPr lang="en-GB" sz="1600" dirty="0"/>
          </a:p>
        </p:txBody>
      </p:sp>
    </p:spTree>
    <p:extLst>
      <p:ext uri="{BB962C8B-B14F-4D97-AF65-F5344CB8AC3E}">
        <p14:creationId xmlns:p14="http://schemas.microsoft.com/office/powerpoint/2010/main" val="1807196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00" y="804802"/>
            <a:ext cx="8505000" cy="324000"/>
          </a:xfrm>
        </p:spPr>
        <p:txBody>
          <a:bodyPr/>
          <a:lstStyle/>
          <a:p>
            <a:r>
              <a:rPr lang="en-GB" b="1" dirty="0"/>
              <a:t>Warning</a:t>
            </a:r>
          </a:p>
        </p:txBody>
      </p:sp>
      <p:sp>
        <p:nvSpPr>
          <p:cNvPr id="12" name="Content Placeholder 2">
            <a:extLst>
              <a:ext uri="{FF2B5EF4-FFF2-40B4-BE49-F238E27FC236}">
                <a16:creationId xmlns:a16="http://schemas.microsoft.com/office/drawing/2014/main" id="{9119DCA3-211D-42A3-BC34-B8D3FFA18536}"/>
              </a:ext>
            </a:extLst>
          </p:cNvPr>
          <p:cNvSpPr txBox="1">
            <a:spLocks/>
          </p:cNvSpPr>
          <p:nvPr/>
        </p:nvSpPr>
        <p:spPr bwMode="auto">
          <a:xfrm>
            <a:off x="319500" y="1324491"/>
            <a:ext cx="8505000" cy="542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18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GB" sz="2200" kern="0" dirty="0"/>
              <a:t>If you are successful in getting an industry project your dissertation still needs to have some academic merit</a:t>
            </a:r>
          </a:p>
          <a:p>
            <a:endParaRPr lang="en-GB" sz="2200" kern="0" dirty="0"/>
          </a:p>
          <a:p>
            <a:pPr marL="0" indent="0">
              <a:buNone/>
            </a:pPr>
            <a:r>
              <a:rPr lang="en-GB" sz="2200" kern="0" dirty="0"/>
              <a:t>Don’t get drawn into just doing a bit of work for the company. The opportunity will vary, but usually they want someone who knows something about spatial data to do a project they can’t do or don’t have time for / it’s just an idea</a:t>
            </a:r>
          </a:p>
          <a:p>
            <a:pPr marL="0" indent="0">
              <a:buNone/>
            </a:pPr>
            <a:r>
              <a:rPr lang="en-GB" sz="2200" b="1" kern="0" dirty="0"/>
              <a:t>Questions to consider</a:t>
            </a:r>
          </a:p>
          <a:p>
            <a:r>
              <a:rPr lang="en-GB" sz="2200" kern="0" dirty="0"/>
              <a:t>What is new with your project</a:t>
            </a:r>
          </a:p>
          <a:p>
            <a:r>
              <a:rPr lang="en-GB" sz="2200" kern="0" dirty="0"/>
              <a:t>What does it advance</a:t>
            </a:r>
          </a:p>
          <a:p>
            <a:r>
              <a:rPr lang="en-GB" sz="2200" kern="0" dirty="0"/>
              <a:t>Is it a new applications</a:t>
            </a:r>
          </a:p>
          <a:p>
            <a:r>
              <a:rPr lang="en-GB" sz="2200" kern="0" dirty="0"/>
              <a:t>Has it been done before</a:t>
            </a:r>
          </a:p>
          <a:p>
            <a:r>
              <a:rPr lang="en-GB" sz="2200" kern="0" dirty="0"/>
              <a:t>Where is the novelty </a:t>
            </a:r>
          </a:p>
          <a:p>
            <a:r>
              <a:rPr lang="en-GB" sz="2200" kern="0" dirty="0"/>
              <a:t>Your supervisor will help you with this</a:t>
            </a:r>
            <a:endParaRPr lang="en-US" sz="2200" dirty="0"/>
          </a:p>
          <a:p>
            <a:pPr marL="0" lvl="0" indent="0">
              <a:buNone/>
            </a:pPr>
            <a:endParaRPr lang="en-US" sz="1600" dirty="0"/>
          </a:p>
          <a:p>
            <a:pPr marL="0" lvl="0" indent="0">
              <a:buNone/>
            </a:pPr>
            <a:endParaRPr lang="en-US" sz="1600" dirty="0"/>
          </a:p>
          <a:p>
            <a:pPr marL="0" lvl="0" indent="0">
              <a:buNone/>
            </a:pPr>
            <a:endParaRPr lang="en-US" sz="1600" dirty="0"/>
          </a:p>
          <a:p>
            <a:pPr marL="0" indent="0">
              <a:buFontTx/>
              <a:buNone/>
            </a:pPr>
            <a:endParaRPr lang="en-GB" kern="0" dirty="0">
              <a:latin typeface="+mj-lt"/>
            </a:endParaRPr>
          </a:p>
        </p:txBody>
      </p:sp>
    </p:spTree>
    <p:extLst>
      <p:ext uri="{BB962C8B-B14F-4D97-AF65-F5344CB8AC3E}">
        <p14:creationId xmlns:p14="http://schemas.microsoft.com/office/powerpoint/2010/main" val="1977656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00" y="804802"/>
            <a:ext cx="8505000" cy="324000"/>
          </a:xfrm>
        </p:spPr>
        <p:txBody>
          <a:bodyPr/>
          <a:lstStyle/>
          <a:p>
            <a:r>
              <a:rPr lang="en-GB" b="1" dirty="0"/>
              <a:t>You need a Plan B</a:t>
            </a:r>
          </a:p>
        </p:txBody>
      </p:sp>
      <p:sp>
        <p:nvSpPr>
          <p:cNvPr id="12" name="Content Placeholder 2">
            <a:extLst>
              <a:ext uri="{FF2B5EF4-FFF2-40B4-BE49-F238E27FC236}">
                <a16:creationId xmlns:a16="http://schemas.microsoft.com/office/drawing/2014/main" id="{9119DCA3-211D-42A3-BC34-B8D3FFA18536}"/>
              </a:ext>
            </a:extLst>
          </p:cNvPr>
          <p:cNvSpPr txBox="1">
            <a:spLocks/>
          </p:cNvSpPr>
          <p:nvPr/>
        </p:nvSpPr>
        <p:spPr bwMode="auto">
          <a:xfrm>
            <a:off x="319500" y="1324491"/>
            <a:ext cx="8505000" cy="542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18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GB" sz="2200" kern="0" dirty="0"/>
              <a:t>If you are applying for one of these projects</a:t>
            </a:r>
          </a:p>
          <a:p>
            <a:pPr marL="0" indent="0">
              <a:buNone/>
            </a:pPr>
            <a:endParaRPr lang="en-GB" sz="2200" kern="0" dirty="0"/>
          </a:p>
          <a:p>
            <a:r>
              <a:rPr lang="en-GB" sz="2200" kern="0" dirty="0"/>
              <a:t>You can only apply for 1 industry project</a:t>
            </a:r>
          </a:p>
          <a:p>
            <a:r>
              <a:rPr lang="en-GB" sz="2200" kern="0" dirty="0"/>
              <a:t>At present I’m not 100% sure how many students each will take. If they have asked for multiple projects it usually means they will have several students</a:t>
            </a:r>
          </a:p>
          <a:p>
            <a:r>
              <a:rPr lang="en-GB" sz="2200" kern="0" dirty="0"/>
              <a:t>You will need a Plan B that doesn’t rely on getting one</a:t>
            </a:r>
          </a:p>
          <a:p>
            <a:r>
              <a:rPr lang="en-GB" sz="2200" kern="0" dirty="0"/>
              <a:t>I might re-release projects that haven’t been very popular in case you did have a second choice</a:t>
            </a:r>
          </a:p>
          <a:p>
            <a:r>
              <a:rPr lang="en-GB" sz="2200" kern="0" dirty="0"/>
              <a:t>All projects are open to everyone</a:t>
            </a:r>
          </a:p>
          <a:p>
            <a:pPr marL="0" indent="0">
              <a:buNone/>
            </a:pPr>
            <a:endParaRPr lang="en-GB" sz="2200" kern="0" dirty="0"/>
          </a:p>
          <a:p>
            <a:pPr marL="0" indent="0">
              <a:buNone/>
            </a:pPr>
            <a:endParaRPr lang="en-GB" sz="2200" kern="0" dirty="0"/>
          </a:p>
          <a:p>
            <a:pPr marL="0" lvl="0" indent="0">
              <a:buNone/>
            </a:pPr>
            <a:endParaRPr lang="en-US" sz="1600" dirty="0"/>
          </a:p>
          <a:p>
            <a:pPr marL="0" lvl="0" indent="0">
              <a:buNone/>
            </a:pPr>
            <a:endParaRPr lang="en-US" sz="1600" dirty="0"/>
          </a:p>
          <a:p>
            <a:pPr marL="0" lvl="0" indent="0">
              <a:buNone/>
            </a:pPr>
            <a:endParaRPr lang="en-US" sz="1600" dirty="0"/>
          </a:p>
          <a:p>
            <a:pPr marL="0" indent="0">
              <a:buFontTx/>
              <a:buNone/>
            </a:pPr>
            <a:endParaRPr lang="en-GB" kern="0" dirty="0">
              <a:latin typeface="+mj-lt"/>
            </a:endParaRPr>
          </a:p>
        </p:txBody>
      </p:sp>
    </p:spTree>
    <p:extLst>
      <p:ext uri="{BB962C8B-B14F-4D97-AF65-F5344CB8AC3E}">
        <p14:creationId xmlns:p14="http://schemas.microsoft.com/office/powerpoint/2010/main" val="719132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00" y="804802"/>
            <a:ext cx="8505000" cy="324000"/>
          </a:xfrm>
        </p:spPr>
        <p:txBody>
          <a:bodyPr/>
          <a:lstStyle/>
          <a:p>
            <a:r>
              <a:rPr lang="en-GB" b="1" dirty="0"/>
              <a:t>Do I need to apply for one</a:t>
            </a:r>
          </a:p>
        </p:txBody>
      </p:sp>
      <p:sp>
        <p:nvSpPr>
          <p:cNvPr id="12" name="Content Placeholder 2">
            <a:extLst>
              <a:ext uri="{FF2B5EF4-FFF2-40B4-BE49-F238E27FC236}">
                <a16:creationId xmlns:a16="http://schemas.microsoft.com/office/drawing/2014/main" id="{9119DCA3-211D-42A3-BC34-B8D3FFA18536}"/>
              </a:ext>
            </a:extLst>
          </p:cNvPr>
          <p:cNvSpPr txBox="1">
            <a:spLocks/>
          </p:cNvSpPr>
          <p:nvPr/>
        </p:nvSpPr>
        <p:spPr bwMode="auto">
          <a:xfrm>
            <a:off x="319500" y="1324491"/>
            <a:ext cx="8505000" cy="542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18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GB" sz="2200" kern="0" dirty="0"/>
              <a:t>No.</a:t>
            </a:r>
          </a:p>
          <a:p>
            <a:pPr marL="0" indent="0">
              <a:buNone/>
            </a:pPr>
            <a:endParaRPr lang="en-GB" sz="2200" kern="0" dirty="0"/>
          </a:p>
          <a:p>
            <a:r>
              <a:rPr lang="en-GB" sz="2200" kern="0" dirty="0"/>
              <a:t>Industry projects don’t always get the top results</a:t>
            </a:r>
          </a:p>
          <a:p>
            <a:endParaRPr lang="en-GB" sz="2200" kern="0" dirty="0"/>
          </a:p>
          <a:p>
            <a:r>
              <a:rPr lang="en-GB" sz="2200" kern="0" dirty="0"/>
              <a:t>If you are interested in something specific then go for it</a:t>
            </a:r>
          </a:p>
          <a:p>
            <a:endParaRPr lang="en-GB" sz="2200" kern="0" dirty="0"/>
          </a:p>
          <a:p>
            <a:r>
              <a:rPr lang="en-GB" sz="2200" kern="0" dirty="0"/>
              <a:t>Last year some of the best projects were developed by students themselves. Look at the examples and you will see! </a:t>
            </a:r>
          </a:p>
          <a:p>
            <a:endParaRPr lang="en-GB" sz="2200" kern="0" dirty="0"/>
          </a:p>
          <a:p>
            <a:r>
              <a:rPr lang="en-GB" sz="2200" kern="0" dirty="0"/>
              <a:t>If you don’t apply for an industry project you won’t need a Plan B</a:t>
            </a:r>
          </a:p>
          <a:p>
            <a:endParaRPr lang="en-GB" sz="2200" kern="0" dirty="0"/>
          </a:p>
          <a:p>
            <a:pPr marL="0" indent="0">
              <a:buNone/>
            </a:pPr>
            <a:r>
              <a:rPr lang="en-GB" sz="2200" kern="0" dirty="0"/>
              <a:t> </a:t>
            </a:r>
          </a:p>
          <a:p>
            <a:pPr marL="0" indent="0">
              <a:buNone/>
            </a:pPr>
            <a:endParaRPr lang="en-GB" sz="2200" kern="0" dirty="0"/>
          </a:p>
          <a:p>
            <a:endParaRPr lang="en-GB" sz="2200" kern="0" dirty="0"/>
          </a:p>
          <a:p>
            <a:pPr marL="0" indent="0">
              <a:buNone/>
            </a:pPr>
            <a:endParaRPr lang="en-GB" sz="2200" kern="0" dirty="0"/>
          </a:p>
          <a:p>
            <a:pPr marL="0" indent="0">
              <a:buNone/>
            </a:pPr>
            <a:endParaRPr lang="en-GB" sz="2200" kern="0" dirty="0"/>
          </a:p>
          <a:p>
            <a:pPr marL="0" lvl="0" indent="0">
              <a:buNone/>
            </a:pPr>
            <a:endParaRPr lang="en-US" sz="1600" dirty="0"/>
          </a:p>
          <a:p>
            <a:pPr marL="0" lvl="0" indent="0">
              <a:buNone/>
            </a:pPr>
            <a:endParaRPr lang="en-US" sz="1600" dirty="0"/>
          </a:p>
          <a:p>
            <a:pPr marL="0" lvl="0" indent="0">
              <a:buNone/>
            </a:pPr>
            <a:endParaRPr lang="en-US" sz="1600" dirty="0"/>
          </a:p>
          <a:p>
            <a:pPr marL="0" indent="0">
              <a:buFontTx/>
              <a:buNone/>
            </a:pPr>
            <a:endParaRPr lang="en-GB" kern="0" dirty="0">
              <a:latin typeface="+mj-lt"/>
            </a:endParaRPr>
          </a:p>
        </p:txBody>
      </p:sp>
    </p:spTree>
    <p:extLst>
      <p:ext uri="{BB962C8B-B14F-4D97-AF65-F5344CB8AC3E}">
        <p14:creationId xmlns:p14="http://schemas.microsoft.com/office/powerpoint/2010/main" val="349640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The logistics</a:t>
            </a:r>
          </a:p>
        </p:txBody>
      </p:sp>
      <p:sp>
        <p:nvSpPr>
          <p:cNvPr id="3" name="Content Placeholder 2"/>
          <p:cNvSpPr>
            <a:spLocks noGrp="1"/>
          </p:cNvSpPr>
          <p:nvPr>
            <p:ph idx="1"/>
          </p:nvPr>
        </p:nvSpPr>
        <p:spPr>
          <a:xfrm>
            <a:off x="327025" y="1365382"/>
            <a:ext cx="8489950" cy="4592618"/>
          </a:xfrm>
        </p:spPr>
        <p:txBody>
          <a:bodyPr>
            <a:normAutofit/>
          </a:bodyPr>
          <a:lstStyle/>
          <a:p>
            <a:r>
              <a:rPr lang="en-GB" sz="2200" dirty="0"/>
              <a:t>Supervisor</a:t>
            </a:r>
          </a:p>
          <a:p>
            <a:pPr lvl="1"/>
            <a:r>
              <a:rPr lang="en-GB" sz="2200" dirty="0"/>
              <a:t>You will be assigned a supervisor (member of academic staff within CASA) based on your dissertation proposal</a:t>
            </a:r>
          </a:p>
          <a:p>
            <a:pPr lvl="1"/>
            <a:r>
              <a:rPr lang="en-GB" sz="2200" dirty="0"/>
              <a:t>You will also have an industry contact who may want to meet regularly or just leave you to it</a:t>
            </a:r>
          </a:p>
          <a:p>
            <a:r>
              <a:rPr lang="en-GB" sz="2200" dirty="0"/>
              <a:t>Meetings</a:t>
            </a:r>
          </a:p>
          <a:p>
            <a:pPr lvl="1"/>
            <a:r>
              <a:rPr lang="en-GB" sz="2200" dirty="0"/>
              <a:t>You can expect 5 meetings with your academic dissertation tutor over the course of the summer – but down to you to organise</a:t>
            </a:r>
          </a:p>
          <a:p>
            <a:r>
              <a:rPr lang="en-GB" sz="2200" dirty="0"/>
              <a:t>Timeline</a:t>
            </a:r>
          </a:p>
          <a:p>
            <a:pPr lvl="1"/>
            <a:r>
              <a:rPr lang="en-GB" sz="2200" dirty="0"/>
              <a:t>In the handbook </a:t>
            </a:r>
          </a:p>
        </p:txBody>
      </p:sp>
      <p:sp>
        <p:nvSpPr>
          <p:cNvPr id="4" name="Lightning Bolt 3">
            <a:extLst>
              <a:ext uri="{FF2B5EF4-FFF2-40B4-BE49-F238E27FC236}">
                <a16:creationId xmlns:a16="http://schemas.microsoft.com/office/drawing/2014/main" id="{82CCA490-CC72-4DC2-8EC3-D8FD462BAD5A}"/>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771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Late Submissions</a:t>
            </a:r>
          </a:p>
        </p:txBody>
      </p:sp>
      <p:sp>
        <p:nvSpPr>
          <p:cNvPr id="3" name="Content Placeholder 2"/>
          <p:cNvSpPr>
            <a:spLocks noGrp="1"/>
          </p:cNvSpPr>
          <p:nvPr>
            <p:ph idx="1"/>
          </p:nvPr>
        </p:nvSpPr>
        <p:spPr/>
        <p:txBody>
          <a:bodyPr>
            <a:normAutofit/>
          </a:bodyPr>
          <a:lstStyle/>
          <a:p>
            <a:r>
              <a:rPr lang="en-GB" dirty="0"/>
              <a:t>No penalty if uploaded before deadline </a:t>
            </a:r>
          </a:p>
          <a:p>
            <a:r>
              <a:rPr lang="en-GB" dirty="0"/>
              <a:t>10% if 1 sec to 2 days late</a:t>
            </a:r>
          </a:p>
          <a:p>
            <a:r>
              <a:rPr lang="en-GB" dirty="0"/>
              <a:t>Capped at pass (50%) if 2-5 days late</a:t>
            </a:r>
          </a:p>
          <a:p>
            <a:r>
              <a:rPr lang="en-GB" dirty="0"/>
              <a:t>Fail (0%) if over a week late</a:t>
            </a:r>
          </a:p>
          <a:p>
            <a:endParaRPr lang="en-GB" dirty="0"/>
          </a:p>
          <a:p>
            <a:endParaRPr lang="en-GB" dirty="0"/>
          </a:p>
          <a:p>
            <a:pPr marL="0" indent="0">
              <a:buNone/>
            </a:pPr>
            <a:r>
              <a:rPr lang="en-GB" dirty="0"/>
              <a:t>All dissertations will be submitted via Turnitin. </a:t>
            </a:r>
          </a:p>
          <a:p>
            <a:pPr marL="0" indent="0">
              <a:buNone/>
            </a:pPr>
            <a:endParaRPr lang="en-GB" dirty="0"/>
          </a:p>
        </p:txBody>
      </p:sp>
    </p:spTree>
    <p:extLst>
      <p:ext uri="{BB962C8B-B14F-4D97-AF65-F5344CB8AC3E}">
        <p14:creationId xmlns:p14="http://schemas.microsoft.com/office/powerpoint/2010/main" val="202907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Moodle</a:t>
            </a:r>
          </a:p>
        </p:txBody>
      </p:sp>
      <p:sp>
        <p:nvSpPr>
          <p:cNvPr id="7" name="Content Placeholder 2">
            <a:extLst>
              <a:ext uri="{FF2B5EF4-FFF2-40B4-BE49-F238E27FC236}">
                <a16:creationId xmlns:a16="http://schemas.microsoft.com/office/drawing/2014/main" id="{C18D09BF-CE86-4B90-95A8-A072D3E0152A}"/>
              </a:ext>
            </a:extLst>
          </p:cNvPr>
          <p:cNvSpPr>
            <a:spLocks noGrp="1"/>
          </p:cNvSpPr>
          <p:nvPr>
            <p:ph idx="1"/>
          </p:nvPr>
        </p:nvSpPr>
        <p:spPr>
          <a:xfrm>
            <a:off x="317930" y="1321056"/>
            <a:ext cx="8489950" cy="845095"/>
          </a:xfrm>
        </p:spPr>
        <p:txBody>
          <a:bodyPr>
            <a:normAutofit fontScale="85000" lnSpcReduction="20000"/>
          </a:bodyPr>
          <a:lstStyle/>
          <a:p>
            <a:r>
              <a:rPr lang="en-GB" sz="2200" dirty="0"/>
              <a:t>There is only one Moodle page for everyone</a:t>
            </a:r>
          </a:p>
          <a:p>
            <a:r>
              <a:rPr lang="en-US" sz="2200" dirty="0" err="1"/>
              <a:t>MRes</a:t>
            </a:r>
            <a:r>
              <a:rPr lang="en-US" sz="2200" dirty="0"/>
              <a:t>, SCUA and SDSV</a:t>
            </a:r>
          </a:p>
          <a:p>
            <a:r>
              <a:rPr lang="en-US" sz="2200" dirty="0" err="1"/>
              <a:t>MRes</a:t>
            </a:r>
            <a:r>
              <a:rPr lang="en-US" sz="2200" dirty="0"/>
              <a:t> have two submissions on the assessment tab</a:t>
            </a:r>
            <a:endParaRPr lang="en-GB" sz="2200" dirty="0"/>
          </a:p>
          <a:p>
            <a:pPr marL="0" indent="0">
              <a:buNone/>
            </a:pPr>
            <a:endParaRPr lang="en-GB" dirty="0"/>
          </a:p>
        </p:txBody>
      </p:sp>
      <p:pic>
        <p:nvPicPr>
          <p:cNvPr id="3" name="Picture 2">
            <a:extLst>
              <a:ext uri="{FF2B5EF4-FFF2-40B4-BE49-F238E27FC236}">
                <a16:creationId xmlns:a16="http://schemas.microsoft.com/office/drawing/2014/main" id="{91CE0934-3DA1-4D34-AAAF-BC0C9DA8257A}"/>
              </a:ext>
            </a:extLst>
          </p:cNvPr>
          <p:cNvPicPr>
            <a:picLocks noChangeAspect="1"/>
          </p:cNvPicPr>
          <p:nvPr/>
        </p:nvPicPr>
        <p:blipFill>
          <a:blip r:embed="rId2"/>
          <a:stretch>
            <a:fillRect/>
          </a:stretch>
        </p:blipFill>
        <p:spPr>
          <a:xfrm>
            <a:off x="385365" y="2513643"/>
            <a:ext cx="7918446" cy="3806718"/>
          </a:xfrm>
          <a:prstGeom prst="rect">
            <a:avLst/>
          </a:prstGeom>
        </p:spPr>
      </p:pic>
    </p:spTree>
    <p:extLst>
      <p:ext uri="{BB962C8B-B14F-4D97-AF65-F5344CB8AC3E}">
        <p14:creationId xmlns:p14="http://schemas.microsoft.com/office/powerpoint/2010/main" val="3864540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246"/>
            <a:ext cx="7471891" cy="422625"/>
          </a:xfrm>
        </p:spPr>
        <p:txBody>
          <a:bodyPr/>
          <a:lstStyle/>
          <a:p>
            <a:r>
              <a:rPr lang="en-US" b="1" dirty="0"/>
              <a:t>What is a good dissertation?</a:t>
            </a:r>
          </a:p>
        </p:txBody>
      </p:sp>
      <p:pic>
        <p:nvPicPr>
          <p:cNvPr id="3" name="Picture 2">
            <a:extLst>
              <a:ext uri="{FF2B5EF4-FFF2-40B4-BE49-F238E27FC236}">
                <a16:creationId xmlns:a16="http://schemas.microsoft.com/office/drawing/2014/main" id="{F79064FC-5521-40BE-8837-1E5E989B00A4}"/>
              </a:ext>
            </a:extLst>
          </p:cNvPr>
          <p:cNvPicPr>
            <a:picLocks noChangeAspect="1"/>
          </p:cNvPicPr>
          <p:nvPr/>
        </p:nvPicPr>
        <p:blipFill rotWithShape="1">
          <a:blip r:embed="rId2"/>
          <a:srcRect l="55000" t="18915" r="5368" b="12354"/>
          <a:stretch/>
        </p:blipFill>
        <p:spPr>
          <a:xfrm>
            <a:off x="0" y="1396172"/>
            <a:ext cx="9063521" cy="4420761"/>
          </a:xfrm>
          <a:prstGeom prst="rect">
            <a:avLst/>
          </a:prstGeom>
        </p:spPr>
      </p:pic>
    </p:spTree>
    <p:extLst>
      <p:ext uri="{BB962C8B-B14F-4D97-AF65-F5344CB8AC3E}">
        <p14:creationId xmlns:p14="http://schemas.microsoft.com/office/powerpoint/2010/main" val="1892678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246"/>
            <a:ext cx="7471891" cy="422625"/>
          </a:xfrm>
        </p:spPr>
        <p:txBody>
          <a:bodyPr/>
          <a:lstStyle/>
          <a:p>
            <a:r>
              <a:rPr lang="en-US" b="1" dirty="0"/>
              <a:t>How do I know if mine is any good / is it enough</a:t>
            </a:r>
          </a:p>
        </p:txBody>
      </p:sp>
      <p:sp>
        <p:nvSpPr>
          <p:cNvPr id="4" name="Content Placeholder 2">
            <a:extLst>
              <a:ext uri="{FF2B5EF4-FFF2-40B4-BE49-F238E27FC236}">
                <a16:creationId xmlns:a16="http://schemas.microsoft.com/office/drawing/2014/main" id="{79CE0F3B-E29C-4FCA-8F44-51AC68871A80}"/>
              </a:ext>
            </a:extLst>
          </p:cNvPr>
          <p:cNvSpPr>
            <a:spLocks noGrp="1"/>
          </p:cNvSpPr>
          <p:nvPr>
            <p:ph idx="1"/>
          </p:nvPr>
        </p:nvSpPr>
        <p:spPr>
          <a:xfrm>
            <a:off x="141412" y="1340644"/>
            <a:ext cx="8489950" cy="4176712"/>
          </a:xfrm>
        </p:spPr>
        <p:txBody>
          <a:bodyPr/>
          <a:lstStyle/>
          <a:p>
            <a:pPr marL="0" indent="0">
              <a:buNone/>
            </a:pPr>
            <a:r>
              <a:rPr lang="en-US" dirty="0"/>
              <a:t>Common questions / issues: </a:t>
            </a:r>
          </a:p>
          <a:p>
            <a:r>
              <a:rPr lang="en-US" dirty="0"/>
              <a:t>Is this enough for a thesis</a:t>
            </a:r>
          </a:p>
          <a:p>
            <a:r>
              <a:rPr lang="en-US" dirty="0"/>
              <a:t>Is my analysis advanced enough </a:t>
            </a:r>
          </a:p>
          <a:p>
            <a:r>
              <a:rPr lang="en-US" dirty="0"/>
              <a:t>I can’t find any literature on my topic – good (to an extent)</a:t>
            </a:r>
          </a:p>
          <a:p>
            <a:r>
              <a:rPr lang="en-US" dirty="0"/>
              <a:t>I’m struggling to write a literature review / discussion </a:t>
            </a:r>
          </a:p>
          <a:p>
            <a:r>
              <a:rPr lang="en-US" dirty="0"/>
              <a:t>I can’t find enough data</a:t>
            </a:r>
          </a:p>
          <a:p>
            <a:r>
              <a:rPr lang="en-US" dirty="0"/>
              <a:t>I’m just going to compare 4 machine learning methods</a:t>
            </a:r>
          </a:p>
          <a:p>
            <a:endParaRPr lang="en-US" dirty="0"/>
          </a:p>
        </p:txBody>
      </p:sp>
      <p:pic>
        <p:nvPicPr>
          <p:cNvPr id="5" name="Picture 4">
            <a:extLst>
              <a:ext uri="{FF2B5EF4-FFF2-40B4-BE49-F238E27FC236}">
                <a16:creationId xmlns:a16="http://schemas.microsoft.com/office/drawing/2014/main" id="{B35DE3C7-ED22-47A9-BB7F-F077274615D1}"/>
              </a:ext>
            </a:extLst>
          </p:cNvPr>
          <p:cNvPicPr>
            <a:picLocks noChangeAspect="1"/>
          </p:cNvPicPr>
          <p:nvPr/>
        </p:nvPicPr>
        <p:blipFill>
          <a:blip r:embed="rId2"/>
          <a:stretch>
            <a:fillRect/>
          </a:stretch>
        </p:blipFill>
        <p:spPr>
          <a:xfrm>
            <a:off x="1714500" y="4381500"/>
            <a:ext cx="5715000" cy="2476500"/>
          </a:xfrm>
          <a:prstGeom prst="rect">
            <a:avLst/>
          </a:prstGeom>
        </p:spPr>
      </p:pic>
    </p:spTree>
    <p:extLst>
      <p:ext uri="{BB962C8B-B14F-4D97-AF65-F5344CB8AC3E}">
        <p14:creationId xmlns:p14="http://schemas.microsoft.com/office/powerpoint/2010/main" val="856851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246"/>
            <a:ext cx="7471891" cy="422625"/>
          </a:xfrm>
        </p:spPr>
        <p:txBody>
          <a:bodyPr/>
          <a:lstStyle/>
          <a:p>
            <a:r>
              <a:rPr lang="en-US" b="1" dirty="0"/>
              <a:t>How do I know if mine is any good / is it enough</a:t>
            </a:r>
          </a:p>
        </p:txBody>
      </p:sp>
      <p:sp>
        <p:nvSpPr>
          <p:cNvPr id="4" name="Content Placeholder 2">
            <a:extLst>
              <a:ext uri="{FF2B5EF4-FFF2-40B4-BE49-F238E27FC236}">
                <a16:creationId xmlns:a16="http://schemas.microsoft.com/office/drawing/2014/main" id="{79CE0F3B-E29C-4FCA-8F44-51AC68871A80}"/>
              </a:ext>
            </a:extLst>
          </p:cNvPr>
          <p:cNvSpPr>
            <a:spLocks noGrp="1"/>
          </p:cNvSpPr>
          <p:nvPr>
            <p:ph idx="1"/>
          </p:nvPr>
        </p:nvSpPr>
        <p:spPr>
          <a:xfrm>
            <a:off x="141412" y="1340644"/>
            <a:ext cx="8489950" cy="4176712"/>
          </a:xfrm>
        </p:spPr>
        <p:txBody>
          <a:bodyPr/>
          <a:lstStyle/>
          <a:p>
            <a:pPr marL="0" indent="0">
              <a:buNone/>
            </a:pPr>
            <a:r>
              <a:rPr lang="en-US" dirty="0"/>
              <a:t>Common questions / issues: </a:t>
            </a:r>
          </a:p>
          <a:p>
            <a:r>
              <a:rPr lang="en-US" dirty="0"/>
              <a:t>Don’t expect to just get it right first time</a:t>
            </a:r>
          </a:p>
          <a:p>
            <a:r>
              <a:rPr lang="en-US" dirty="0"/>
              <a:t>Usually it’s too ambitious or sometimes not enough / needs more though </a:t>
            </a:r>
          </a:p>
          <a:p>
            <a:r>
              <a:rPr lang="en-US" dirty="0"/>
              <a:t>You will change things and that’s fine</a:t>
            </a:r>
          </a:p>
          <a:p>
            <a:r>
              <a:rPr lang="en-US" dirty="0"/>
              <a:t>We don’t hold you to your proposal, some students have complete changed topics </a:t>
            </a:r>
          </a:p>
          <a:p>
            <a:endParaRPr lang="en-US" dirty="0"/>
          </a:p>
        </p:txBody>
      </p:sp>
      <p:pic>
        <p:nvPicPr>
          <p:cNvPr id="3" name="Picture 2">
            <a:extLst>
              <a:ext uri="{FF2B5EF4-FFF2-40B4-BE49-F238E27FC236}">
                <a16:creationId xmlns:a16="http://schemas.microsoft.com/office/drawing/2014/main" id="{7A6B8DBD-8D5C-4E65-B8AB-7134BBF80F77}"/>
              </a:ext>
            </a:extLst>
          </p:cNvPr>
          <p:cNvPicPr>
            <a:picLocks noChangeAspect="1"/>
          </p:cNvPicPr>
          <p:nvPr/>
        </p:nvPicPr>
        <p:blipFill>
          <a:blip r:embed="rId2"/>
          <a:stretch>
            <a:fillRect/>
          </a:stretch>
        </p:blipFill>
        <p:spPr>
          <a:xfrm>
            <a:off x="2646107" y="4575311"/>
            <a:ext cx="3851786" cy="1671743"/>
          </a:xfrm>
          <a:prstGeom prst="rect">
            <a:avLst/>
          </a:prstGeom>
        </p:spPr>
      </p:pic>
    </p:spTree>
    <p:extLst>
      <p:ext uri="{BB962C8B-B14F-4D97-AF65-F5344CB8AC3E}">
        <p14:creationId xmlns:p14="http://schemas.microsoft.com/office/powerpoint/2010/main" val="2318536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55" y="581899"/>
            <a:ext cx="7471891" cy="422625"/>
          </a:xfrm>
        </p:spPr>
        <p:txBody>
          <a:bodyPr/>
          <a:lstStyle/>
          <a:p>
            <a:r>
              <a:rPr lang="en-US" b="1" dirty="0"/>
              <a:t>Start with / setup useful tools</a:t>
            </a:r>
            <a:br>
              <a:rPr lang="en-US" b="1" dirty="0"/>
            </a:br>
            <a:br>
              <a:rPr lang="en-US" b="1" dirty="0"/>
            </a:br>
            <a:endParaRPr lang="en-US" b="1" dirty="0"/>
          </a:p>
        </p:txBody>
      </p:sp>
      <p:sp>
        <p:nvSpPr>
          <p:cNvPr id="6" name="Content Placeholder 2">
            <a:extLst>
              <a:ext uri="{FF2B5EF4-FFF2-40B4-BE49-F238E27FC236}">
                <a16:creationId xmlns:a16="http://schemas.microsoft.com/office/drawing/2014/main" id="{A4C874CC-DBBE-445C-9F2A-3A25E1B08550}"/>
              </a:ext>
            </a:extLst>
          </p:cNvPr>
          <p:cNvSpPr txBox="1">
            <a:spLocks/>
          </p:cNvSpPr>
          <p:nvPr/>
        </p:nvSpPr>
        <p:spPr bwMode="auto">
          <a:xfrm>
            <a:off x="141412" y="1340644"/>
            <a:ext cx="8489950" cy="527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18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kern="0" dirty="0"/>
              <a:t>What do you know?</a:t>
            </a:r>
          </a:p>
          <a:p>
            <a:r>
              <a:rPr lang="en-US" kern="0" dirty="0"/>
              <a:t>GitHub</a:t>
            </a:r>
          </a:p>
          <a:p>
            <a:r>
              <a:rPr lang="en-US" kern="0" dirty="0"/>
              <a:t>R </a:t>
            </a:r>
          </a:p>
          <a:p>
            <a:r>
              <a:rPr lang="en-US" kern="0" dirty="0"/>
              <a:t>Python</a:t>
            </a:r>
          </a:p>
          <a:p>
            <a:r>
              <a:rPr lang="en-US" kern="0" dirty="0"/>
              <a:t>Zotero / Mendeley </a:t>
            </a:r>
          </a:p>
          <a:p>
            <a:r>
              <a:rPr lang="en-US" kern="0" dirty="0"/>
              <a:t>Word processor</a:t>
            </a:r>
          </a:p>
          <a:p>
            <a:r>
              <a:rPr lang="en-US" kern="0" dirty="0"/>
              <a:t>Data sources</a:t>
            </a:r>
          </a:p>
          <a:p>
            <a:r>
              <a:rPr lang="en-US" kern="0" dirty="0"/>
              <a:t>Methods </a:t>
            </a:r>
          </a:p>
          <a:p>
            <a:r>
              <a:rPr lang="en-US" kern="0" dirty="0"/>
              <a:t>Trello? – brain dump, to do, doing, waiting, done, CV</a:t>
            </a:r>
          </a:p>
          <a:p>
            <a:endParaRPr lang="en-US" kern="0" dirty="0"/>
          </a:p>
          <a:p>
            <a:pPr marL="0" indent="0">
              <a:buNone/>
            </a:pPr>
            <a:r>
              <a:rPr lang="en-US" kern="0" dirty="0"/>
              <a:t>We’ll come onto study skills later in the term – weeks 8 and 10.</a:t>
            </a:r>
          </a:p>
          <a:p>
            <a:pPr marL="0" indent="0">
              <a:buNone/>
            </a:pPr>
            <a:r>
              <a:rPr lang="en-US" kern="0" dirty="0"/>
              <a:t>Set up the basics soon.</a:t>
            </a:r>
          </a:p>
          <a:p>
            <a:endParaRPr lang="en-US" kern="0" dirty="0"/>
          </a:p>
        </p:txBody>
      </p:sp>
      <p:pic>
        <p:nvPicPr>
          <p:cNvPr id="3" name="Picture 2">
            <a:extLst>
              <a:ext uri="{FF2B5EF4-FFF2-40B4-BE49-F238E27FC236}">
                <a16:creationId xmlns:a16="http://schemas.microsoft.com/office/drawing/2014/main" id="{A7F4C443-C582-4318-824B-B9EF7CDBFADD}"/>
              </a:ext>
            </a:extLst>
          </p:cNvPr>
          <p:cNvPicPr>
            <a:picLocks noChangeAspect="1"/>
          </p:cNvPicPr>
          <p:nvPr/>
        </p:nvPicPr>
        <p:blipFill>
          <a:blip r:embed="rId2"/>
          <a:stretch>
            <a:fillRect/>
          </a:stretch>
        </p:blipFill>
        <p:spPr>
          <a:xfrm>
            <a:off x="5743733" y="793211"/>
            <a:ext cx="2511870" cy="1891176"/>
          </a:xfrm>
          <a:prstGeom prst="rect">
            <a:avLst/>
          </a:prstGeom>
        </p:spPr>
      </p:pic>
      <p:pic>
        <p:nvPicPr>
          <p:cNvPr id="4" name="Picture 3">
            <a:extLst>
              <a:ext uri="{FF2B5EF4-FFF2-40B4-BE49-F238E27FC236}">
                <a16:creationId xmlns:a16="http://schemas.microsoft.com/office/drawing/2014/main" id="{8787D320-D34D-40C6-A088-786563ADCCF7}"/>
              </a:ext>
            </a:extLst>
          </p:cNvPr>
          <p:cNvPicPr>
            <a:picLocks noChangeAspect="1"/>
          </p:cNvPicPr>
          <p:nvPr/>
        </p:nvPicPr>
        <p:blipFill>
          <a:blip r:embed="rId3"/>
          <a:stretch>
            <a:fillRect/>
          </a:stretch>
        </p:blipFill>
        <p:spPr>
          <a:xfrm>
            <a:off x="4017760" y="2871754"/>
            <a:ext cx="2857500" cy="1600200"/>
          </a:xfrm>
          <a:prstGeom prst="rect">
            <a:avLst/>
          </a:prstGeom>
        </p:spPr>
      </p:pic>
    </p:spTree>
    <p:extLst>
      <p:ext uri="{BB962C8B-B14F-4D97-AF65-F5344CB8AC3E}">
        <p14:creationId xmlns:p14="http://schemas.microsoft.com/office/powerpoint/2010/main" val="2489657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MRes</a:t>
            </a:r>
            <a:r>
              <a:rPr lang="en-US" b="1" dirty="0"/>
              <a:t> Assessment</a:t>
            </a:r>
          </a:p>
        </p:txBody>
      </p:sp>
      <p:sp>
        <p:nvSpPr>
          <p:cNvPr id="3" name="Content Placeholder 2"/>
          <p:cNvSpPr>
            <a:spLocks noGrp="1"/>
          </p:cNvSpPr>
          <p:nvPr>
            <p:ph idx="1"/>
          </p:nvPr>
        </p:nvSpPr>
        <p:spPr>
          <a:xfrm>
            <a:off x="179512" y="1651526"/>
            <a:ext cx="8489950" cy="4176712"/>
          </a:xfrm>
        </p:spPr>
        <p:txBody>
          <a:bodyPr/>
          <a:lstStyle/>
          <a:p>
            <a:r>
              <a:rPr lang="en-US" dirty="0"/>
              <a:t>Dissertation (70%)</a:t>
            </a:r>
          </a:p>
          <a:p>
            <a:pPr lvl="1"/>
            <a:r>
              <a:rPr lang="en-US" dirty="0"/>
              <a:t>10,000-12,000 words</a:t>
            </a:r>
          </a:p>
          <a:p>
            <a:pPr lvl="1"/>
            <a:r>
              <a:rPr lang="en-US" dirty="0"/>
              <a:t>Detailed and complete account of all work with extensive review and discussion</a:t>
            </a:r>
          </a:p>
          <a:p>
            <a:pPr lvl="1"/>
            <a:r>
              <a:rPr lang="en-US" dirty="0"/>
              <a:t>(harder than writing 15,000 words!)</a:t>
            </a:r>
          </a:p>
          <a:p>
            <a:r>
              <a:rPr lang="en-US" dirty="0"/>
              <a:t>Research Paper (30%)</a:t>
            </a:r>
          </a:p>
          <a:p>
            <a:pPr lvl="1"/>
            <a:r>
              <a:rPr lang="en-US" dirty="0"/>
              <a:t>5,000 words</a:t>
            </a:r>
          </a:p>
          <a:p>
            <a:pPr lvl="1"/>
            <a:r>
              <a:rPr lang="en-US" dirty="0"/>
              <a:t>Succinct account of research suitable for publication in an appropriate journal, following form and format</a:t>
            </a:r>
          </a:p>
          <a:p>
            <a:pPr lvl="1"/>
            <a:r>
              <a:rPr lang="en-US" dirty="0"/>
              <a:t>Journal identified by supervisor and student</a:t>
            </a:r>
          </a:p>
          <a:p>
            <a:pPr lvl="1"/>
            <a:r>
              <a:rPr lang="en-US" dirty="0"/>
              <a:t>Do not just copy directly from your thesis. </a:t>
            </a:r>
          </a:p>
        </p:txBody>
      </p:sp>
    </p:spTree>
    <p:extLst>
      <p:ext uri="{BB962C8B-B14F-4D97-AF65-F5344CB8AC3E}">
        <p14:creationId xmlns:p14="http://schemas.microsoft.com/office/powerpoint/2010/main" val="3173271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MRes</a:t>
            </a:r>
            <a:r>
              <a:rPr lang="en-US" b="1" dirty="0"/>
              <a:t> Assessment</a:t>
            </a:r>
          </a:p>
        </p:txBody>
      </p:sp>
      <p:sp>
        <p:nvSpPr>
          <p:cNvPr id="3" name="Content Placeholder 2"/>
          <p:cNvSpPr>
            <a:spLocks noGrp="1"/>
          </p:cNvSpPr>
          <p:nvPr>
            <p:ph idx="1"/>
          </p:nvPr>
        </p:nvSpPr>
        <p:spPr/>
        <p:txBody>
          <a:bodyPr/>
          <a:lstStyle/>
          <a:p>
            <a:r>
              <a:rPr lang="en-US" dirty="0"/>
              <a:t>No attempt has been made to </a:t>
            </a:r>
            <a:r>
              <a:rPr lang="en-US" dirty="0" err="1"/>
              <a:t>synthesise</a:t>
            </a:r>
            <a:r>
              <a:rPr lang="en-US" dirty="0"/>
              <a:t> and structure the thesis into a journal article. </a:t>
            </a:r>
            <a:r>
              <a:rPr lang="en-US" b="1" dirty="0"/>
              <a:t>The publication is copied from the thesis</a:t>
            </a:r>
            <a:r>
              <a:rPr lang="en-US" dirty="0"/>
              <a:t> and no attempt has been made at appropriate framing of the research and defining an original contribution. Title, abstract and conclusions are highly flawed. Figures and tables are missing or of very poor quality.</a:t>
            </a:r>
            <a:endParaRPr lang="en-US" b="1" dirty="0"/>
          </a:p>
        </p:txBody>
      </p:sp>
      <p:pic>
        <p:nvPicPr>
          <p:cNvPr id="4" name="Picture 3">
            <a:extLst>
              <a:ext uri="{FF2B5EF4-FFF2-40B4-BE49-F238E27FC236}">
                <a16:creationId xmlns:a16="http://schemas.microsoft.com/office/drawing/2014/main" id="{65D535C1-B496-4E14-8F62-902ABC42BFB3}"/>
              </a:ext>
            </a:extLst>
          </p:cNvPr>
          <p:cNvPicPr>
            <a:picLocks noChangeAspect="1"/>
          </p:cNvPicPr>
          <p:nvPr/>
        </p:nvPicPr>
        <p:blipFill>
          <a:blip r:embed="rId2"/>
          <a:stretch>
            <a:fillRect/>
          </a:stretch>
        </p:blipFill>
        <p:spPr>
          <a:xfrm>
            <a:off x="2827244" y="4556512"/>
            <a:ext cx="2857500" cy="1600200"/>
          </a:xfrm>
          <a:prstGeom prst="rect">
            <a:avLst/>
          </a:prstGeom>
        </p:spPr>
      </p:pic>
    </p:spTree>
    <p:extLst>
      <p:ext uri="{BB962C8B-B14F-4D97-AF65-F5344CB8AC3E}">
        <p14:creationId xmlns:p14="http://schemas.microsoft.com/office/powerpoint/2010/main" val="1356162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F15A-F500-466D-A42C-A2305E8C4130}"/>
              </a:ext>
            </a:extLst>
          </p:cNvPr>
          <p:cNvSpPr>
            <a:spLocks noGrp="1"/>
          </p:cNvSpPr>
          <p:nvPr>
            <p:ph type="title"/>
          </p:nvPr>
        </p:nvSpPr>
        <p:spPr/>
        <p:txBody>
          <a:bodyPr/>
          <a:lstStyle/>
          <a:p>
            <a:r>
              <a:rPr lang="en-GB" b="1" dirty="0">
                <a:cs typeface="Arial"/>
              </a:rPr>
              <a:t>Hints, Tips and Links</a:t>
            </a:r>
            <a:endParaRPr lang="en-US" b="1" dirty="0"/>
          </a:p>
        </p:txBody>
      </p:sp>
      <p:sp>
        <p:nvSpPr>
          <p:cNvPr id="3" name="Content Placeholder 2">
            <a:extLst>
              <a:ext uri="{FF2B5EF4-FFF2-40B4-BE49-F238E27FC236}">
                <a16:creationId xmlns:a16="http://schemas.microsoft.com/office/drawing/2014/main" id="{5E388E0F-ACEE-40E3-8252-FAE658E1E143}"/>
              </a:ext>
            </a:extLst>
          </p:cNvPr>
          <p:cNvSpPr>
            <a:spLocks noGrp="1"/>
          </p:cNvSpPr>
          <p:nvPr>
            <p:ph idx="1"/>
          </p:nvPr>
        </p:nvSpPr>
        <p:spPr>
          <a:xfrm>
            <a:off x="179512" y="1727386"/>
            <a:ext cx="8489950" cy="4939744"/>
          </a:xfrm>
        </p:spPr>
        <p:txBody>
          <a:bodyPr/>
          <a:lstStyle/>
          <a:p>
            <a:r>
              <a:rPr lang="en-GB" dirty="0">
                <a:cs typeface="Arial"/>
              </a:rPr>
              <a:t>Try to have a work flow in mind; Try to think about and ideally have a rough idea about what you wish to achieve and how? You may need to break it into (more or less) following questions:</a:t>
            </a:r>
          </a:p>
          <a:p>
            <a:endParaRPr lang="en-GB" dirty="0">
              <a:cs typeface="Arial"/>
            </a:endParaRPr>
          </a:p>
          <a:p>
            <a:pPr>
              <a:buFont typeface="Wingdings"/>
              <a:buChar char="§"/>
            </a:pPr>
            <a:r>
              <a:rPr lang="en-GB" sz="2200" dirty="0">
                <a:cs typeface="Arial"/>
              </a:rPr>
              <a:t>what are your input data?</a:t>
            </a:r>
          </a:p>
          <a:p>
            <a:pPr>
              <a:buFont typeface="Wingdings"/>
              <a:buChar char="§"/>
            </a:pPr>
            <a:r>
              <a:rPr lang="en-GB" sz="2200" dirty="0">
                <a:cs typeface="Arial"/>
              </a:rPr>
              <a:t>what to do with it or what methodologies and techniques you are going to use? why this and not that technique?</a:t>
            </a:r>
          </a:p>
          <a:p>
            <a:pPr>
              <a:buFont typeface="Wingdings"/>
              <a:buChar char="§"/>
            </a:pPr>
            <a:r>
              <a:rPr lang="en-GB" sz="2200" dirty="0">
                <a:cs typeface="Arial"/>
              </a:rPr>
              <a:t>what results you expect to have?</a:t>
            </a:r>
          </a:p>
          <a:p>
            <a:pPr>
              <a:buFont typeface="Wingdings"/>
              <a:buChar char="§"/>
            </a:pPr>
            <a:r>
              <a:rPr lang="en-GB" sz="2200" dirty="0">
                <a:cs typeface="Arial"/>
              </a:rPr>
              <a:t>how do you visualise the results?</a:t>
            </a:r>
          </a:p>
          <a:p>
            <a:pPr>
              <a:buFont typeface="Wingdings"/>
              <a:buChar char="§"/>
            </a:pPr>
            <a:r>
              <a:rPr lang="en-GB" sz="2200" dirty="0">
                <a:cs typeface="Arial"/>
              </a:rPr>
              <a:t>what are the impacts of your study, what changes could be made? Most students don’t answer this question.</a:t>
            </a:r>
          </a:p>
          <a:p>
            <a:pPr>
              <a:buFont typeface="Wingdings"/>
              <a:buChar char="§"/>
            </a:pPr>
            <a:r>
              <a:rPr lang="en-GB" sz="2200" dirty="0">
                <a:cs typeface="Arial"/>
              </a:rPr>
              <a:t>who may use the output and how?</a:t>
            </a:r>
          </a:p>
        </p:txBody>
      </p:sp>
    </p:spTree>
    <p:extLst>
      <p:ext uri="{BB962C8B-B14F-4D97-AF65-F5344CB8AC3E}">
        <p14:creationId xmlns:p14="http://schemas.microsoft.com/office/powerpoint/2010/main" val="770259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a:t>Hints, Tips and Links</a:t>
            </a:r>
          </a:p>
        </p:txBody>
      </p:sp>
      <p:sp>
        <p:nvSpPr>
          <p:cNvPr id="3" name="Content Placeholder 2"/>
          <p:cNvSpPr>
            <a:spLocks noGrp="1"/>
          </p:cNvSpPr>
          <p:nvPr>
            <p:ph idx="1"/>
          </p:nvPr>
        </p:nvSpPr>
        <p:spPr>
          <a:xfrm>
            <a:off x="137063" y="1503191"/>
            <a:ext cx="8489950" cy="4176712"/>
          </a:xfrm>
        </p:spPr>
        <p:txBody>
          <a:bodyPr>
            <a:normAutofit/>
          </a:bodyPr>
          <a:lstStyle/>
          <a:p>
            <a:r>
              <a:rPr lang="en-GB" dirty="0"/>
              <a:t>Build your references into some sort of data base that you will be using while writing your dissertation: e.g. Mendeley, Zotero, can build Overleaf.</a:t>
            </a:r>
          </a:p>
          <a:p>
            <a:r>
              <a:rPr lang="en-GB" dirty="0"/>
              <a:t>Latex is an option for writing up. It might take you a bit of time to get started, and not very friendly at the beginning but very soon they makes your draft manageable </a:t>
            </a:r>
            <a:endParaRPr lang="en-GB" dirty="0">
              <a:cs typeface="Arial"/>
            </a:endParaRPr>
          </a:p>
        </p:txBody>
      </p:sp>
      <p:pic>
        <p:nvPicPr>
          <p:cNvPr id="2" name="Picture 4" descr="A screenshot of a social media post&#10;&#10;Description generated with very high confidence">
            <a:extLst>
              <a:ext uri="{FF2B5EF4-FFF2-40B4-BE49-F238E27FC236}">
                <a16:creationId xmlns:a16="http://schemas.microsoft.com/office/drawing/2014/main" id="{3F050A60-5997-49C1-BF17-DA9C8C0B8EC6}"/>
              </a:ext>
            </a:extLst>
          </p:cNvPr>
          <p:cNvPicPr>
            <a:picLocks noChangeAspect="1"/>
          </p:cNvPicPr>
          <p:nvPr/>
        </p:nvPicPr>
        <p:blipFill rotWithShape="1">
          <a:blip r:embed="rId2"/>
          <a:srcRect l="7059" t="4073" r="131" b="6268"/>
          <a:stretch/>
        </p:blipFill>
        <p:spPr>
          <a:xfrm>
            <a:off x="4761963" y="4378366"/>
            <a:ext cx="3829974" cy="2369933"/>
          </a:xfrm>
          <a:prstGeom prst="rect">
            <a:avLst/>
          </a:prstGeom>
        </p:spPr>
      </p:pic>
      <p:sp>
        <p:nvSpPr>
          <p:cNvPr id="6" name="Rectangle 5">
            <a:extLst>
              <a:ext uri="{FF2B5EF4-FFF2-40B4-BE49-F238E27FC236}">
                <a16:creationId xmlns:a16="http://schemas.microsoft.com/office/drawing/2014/main" id="{BA603371-4275-4C8D-B909-42AEE0E145BB}"/>
              </a:ext>
            </a:extLst>
          </p:cNvPr>
          <p:cNvSpPr/>
          <p:nvPr/>
        </p:nvSpPr>
        <p:spPr>
          <a:xfrm>
            <a:off x="7532594" y="4511024"/>
            <a:ext cx="953937" cy="224028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F1B101A-5D19-433D-8FF1-16D99C95DF00}"/>
              </a:ext>
            </a:extLst>
          </p:cNvPr>
          <p:cNvSpPr/>
          <p:nvPr/>
        </p:nvSpPr>
        <p:spPr>
          <a:xfrm>
            <a:off x="8269221" y="4380148"/>
            <a:ext cx="104936" cy="8484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0692B39-3C74-4EDE-A376-1F7BADE45929}"/>
              </a:ext>
            </a:extLst>
          </p:cNvPr>
          <p:cNvSpPr/>
          <p:nvPr/>
        </p:nvSpPr>
        <p:spPr>
          <a:xfrm>
            <a:off x="7532381" y="4782713"/>
            <a:ext cx="604549" cy="7047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9" descr="A screenshot of a computer&#10;&#10;Description generated with very high confidence">
            <a:extLst>
              <a:ext uri="{FF2B5EF4-FFF2-40B4-BE49-F238E27FC236}">
                <a16:creationId xmlns:a16="http://schemas.microsoft.com/office/drawing/2014/main" id="{815A730B-5CF5-4037-A4F6-D415D59B0E5E}"/>
              </a:ext>
            </a:extLst>
          </p:cNvPr>
          <p:cNvPicPr>
            <a:picLocks noChangeAspect="1"/>
          </p:cNvPicPr>
          <p:nvPr/>
        </p:nvPicPr>
        <p:blipFill rotWithShape="1">
          <a:blip r:embed="rId3"/>
          <a:srcRect t="3905" b="4813"/>
          <a:stretch/>
        </p:blipFill>
        <p:spPr>
          <a:xfrm>
            <a:off x="179512" y="4078619"/>
            <a:ext cx="4417067" cy="2552380"/>
          </a:xfrm>
          <a:prstGeom prst="rect">
            <a:avLst/>
          </a:prstGeom>
        </p:spPr>
      </p:pic>
    </p:spTree>
    <p:extLst>
      <p:ext uri="{BB962C8B-B14F-4D97-AF65-F5344CB8AC3E}">
        <p14:creationId xmlns:p14="http://schemas.microsoft.com/office/powerpoint/2010/main" val="1154925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a:t>Hints, Tips and Links</a:t>
            </a:r>
          </a:p>
        </p:txBody>
      </p:sp>
      <p:sp>
        <p:nvSpPr>
          <p:cNvPr id="5" name="Content Placeholder 2">
            <a:extLst>
              <a:ext uri="{FF2B5EF4-FFF2-40B4-BE49-F238E27FC236}">
                <a16:creationId xmlns:a16="http://schemas.microsoft.com/office/drawing/2014/main" id="{B69533BE-D35B-4048-BF94-B18614AF048D}"/>
              </a:ext>
            </a:extLst>
          </p:cNvPr>
          <p:cNvSpPr>
            <a:spLocks noGrp="1"/>
          </p:cNvSpPr>
          <p:nvPr>
            <p:ph idx="1"/>
          </p:nvPr>
        </p:nvSpPr>
        <p:spPr>
          <a:xfrm>
            <a:off x="137063" y="1503191"/>
            <a:ext cx="8489950" cy="759949"/>
          </a:xfrm>
        </p:spPr>
        <p:txBody>
          <a:bodyPr>
            <a:normAutofit/>
          </a:bodyPr>
          <a:lstStyle/>
          <a:p>
            <a:r>
              <a:rPr lang="en-GB" dirty="0"/>
              <a:t>In the case of </a:t>
            </a:r>
            <a:r>
              <a:rPr lang="en-GB" dirty="0" err="1"/>
              <a:t>Bookdown</a:t>
            </a:r>
            <a:r>
              <a:rPr lang="en-GB" dirty="0"/>
              <a:t> you could ask for comments via GitHub. </a:t>
            </a:r>
            <a:endParaRPr lang="en-GB" dirty="0">
              <a:cs typeface="Arial"/>
            </a:endParaRPr>
          </a:p>
        </p:txBody>
      </p:sp>
      <p:pic>
        <p:nvPicPr>
          <p:cNvPr id="2" name="Picture 1">
            <a:hlinkClick r:id="rId2"/>
            <a:extLst>
              <a:ext uri="{FF2B5EF4-FFF2-40B4-BE49-F238E27FC236}">
                <a16:creationId xmlns:a16="http://schemas.microsoft.com/office/drawing/2014/main" id="{D8666C64-701C-45CE-859E-26AEDFF6A000}"/>
              </a:ext>
            </a:extLst>
          </p:cNvPr>
          <p:cNvPicPr>
            <a:picLocks noChangeAspect="1"/>
          </p:cNvPicPr>
          <p:nvPr/>
        </p:nvPicPr>
        <p:blipFill>
          <a:blip r:embed="rId3"/>
          <a:stretch>
            <a:fillRect/>
          </a:stretch>
        </p:blipFill>
        <p:spPr>
          <a:xfrm>
            <a:off x="648069" y="2301204"/>
            <a:ext cx="7723573" cy="4556796"/>
          </a:xfrm>
          <a:prstGeom prst="rect">
            <a:avLst/>
          </a:prstGeom>
        </p:spPr>
      </p:pic>
    </p:spTree>
    <p:extLst>
      <p:ext uri="{BB962C8B-B14F-4D97-AF65-F5344CB8AC3E}">
        <p14:creationId xmlns:p14="http://schemas.microsoft.com/office/powerpoint/2010/main" val="3029404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Publishing</a:t>
            </a:r>
          </a:p>
        </p:txBody>
      </p:sp>
      <p:sp>
        <p:nvSpPr>
          <p:cNvPr id="3" name="Content Placeholder 2"/>
          <p:cNvSpPr>
            <a:spLocks noGrp="1"/>
          </p:cNvSpPr>
          <p:nvPr>
            <p:ph idx="1"/>
          </p:nvPr>
        </p:nvSpPr>
        <p:spPr>
          <a:xfrm>
            <a:off x="179512" y="1613647"/>
            <a:ext cx="8489950" cy="4543065"/>
          </a:xfrm>
        </p:spPr>
        <p:txBody>
          <a:bodyPr>
            <a:normAutofit/>
          </a:bodyPr>
          <a:lstStyle/>
          <a:p>
            <a:r>
              <a:rPr lang="en-GB" sz="2200" dirty="0"/>
              <a:t>You will be producing an original piece of research that you should aim to publish (in particular </a:t>
            </a:r>
            <a:r>
              <a:rPr lang="en-GB" sz="2200" dirty="0" err="1"/>
              <a:t>MRes</a:t>
            </a:r>
            <a:r>
              <a:rPr lang="en-GB" sz="2200" dirty="0"/>
              <a:t> students, you will have a research paper which can form a first draft for publication)</a:t>
            </a:r>
          </a:p>
          <a:p>
            <a:endParaRPr lang="en-GB" sz="2200" dirty="0"/>
          </a:p>
          <a:p>
            <a:r>
              <a:rPr lang="en-GB" sz="2200" dirty="0">
                <a:cs typeface="Arial"/>
              </a:rPr>
              <a:t>Turning your research project (dissertation) into a paper is an art, we will have a separate session on this later in the term with Duncan Smith. </a:t>
            </a:r>
          </a:p>
          <a:p>
            <a:endParaRPr lang="en-GB" sz="2200" dirty="0">
              <a:cs typeface="Arial"/>
            </a:endParaRPr>
          </a:p>
          <a:p>
            <a:r>
              <a:rPr lang="en-GB" sz="2200" dirty="0">
                <a:cs typeface="Arial"/>
              </a:rPr>
              <a:t>We will have a target special issue for your (first) papers, and we go through the submission to publication process</a:t>
            </a:r>
            <a:r>
              <a:rPr lang="en-GB" dirty="0">
                <a:cs typeface="Arial"/>
              </a:rPr>
              <a:t>  </a:t>
            </a:r>
          </a:p>
        </p:txBody>
      </p:sp>
    </p:spTree>
    <p:extLst>
      <p:ext uri="{BB962C8B-B14F-4D97-AF65-F5344CB8AC3E}">
        <p14:creationId xmlns:p14="http://schemas.microsoft.com/office/powerpoint/2010/main" val="11934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Mark scheme</a:t>
            </a:r>
          </a:p>
        </p:txBody>
      </p:sp>
      <p:pic>
        <p:nvPicPr>
          <p:cNvPr id="3" name="Picture 2">
            <a:extLst>
              <a:ext uri="{FF2B5EF4-FFF2-40B4-BE49-F238E27FC236}">
                <a16:creationId xmlns:a16="http://schemas.microsoft.com/office/drawing/2014/main" id="{DD6A58B6-2F75-4F5A-BF27-CB735CB97B27}"/>
              </a:ext>
            </a:extLst>
          </p:cNvPr>
          <p:cNvPicPr>
            <a:picLocks noChangeAspect="1"/>
          </p:cNvPicPr>
          <p:nvPr/>
        </p:nvPicPr>
        <p:blipFill rotWithShape="1">
          <a:blip r:embed="rId2"/>
          <a:srcRect l="59118" t="24379" r="9044" b="10261"/>
          <a:stretch/>
        </p:blipFill>
        <p:spPr>
          <a:xfrm>
            <a:off x="259164" y="1337982"/>
            <a:ext cx="8625672" cy="4980184"/>
          </a:xfrm>
          <a:prstGeom prst="rect">
            <a:avLst/>
          </a:prstGeom>
        </p:spPr>
      </p:pic>
    </p:spTree>
    <p:extLst>
      <p:ext uri="{BB962C8B-B14F-4D97-AF65-F5344CB8AC3E}">
        <p14:creationId xmlns:p14="http://schemas.microsoft.com/office/powerpoint/2010/main" val="101676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01278"/>
            <a:ext cx="8489950" cy="1008063"/>
          </a:xfrm>
        </p:spPr>
        <p:txBody>
          <a:bodyPr/>
          <a:lstStyle/>
          <a:p>
            <a:r>
              <a:rPr lang="en-GB" b="1" dirty="0"/>
              <a:t>Prep for next week</a:t>
            </a:r>
          </a:p>
        </p:txBody>
      </p:sp>
      <p:sp>
        <p:nvSpPr>
          <p:cNvPr id="3" name="Content Placeholder 2"/>
          <p:cNvSpPr>
            <a:spLocks noGrp="1"/>
          </p:cNvSpPr>
          <p:nvPr>
            <p:ph idx="1"/>
          </p:nvPr>
        </p:nvSpPr>
        <p:spPr>
          <a:xfrm>
            <a:off x="179512" y="1338941"/>
            <a:ext cx="8489950" cy="5519059"/>
          </a:xfrm>
        </p:spPr>
        <p:txBody>
          <a:bodyPr/>
          <a:lstStyle/>
          <a:p>
            <a:r>
              <a:rPr lang="en-GB" sz="2200" dirty="0"/>
              <a:t>Read the Handbook</a:t>
            </a:r>
          </a:p>
          <a:p>
            <a:r>
              <a:rPr lang="en-GB" sz="2200" dirty="0"/>
              <a:t>Read the Mark scheme </a:t>
            </a:r>
          </a:p>
          <a:p>
            <a:r>
              <a:rPr lang="en-GB" sz="2200" dirty="0"/>
              <a:t>Join the Slack channel</a:t>
            </a:r>
          </a:p>
          <a:p>
            <a:r>
              <a:rPr lang="en-GB" sz="2200" b="1" dirty="0"/>
              <a:t>Read some of the proposals on Moodle </a:t>
            </a:r>
          </a:p>
          <a:p>
            <a:r>
              <a:rPr lang="en-GB" sz="2200" dirty="0"/>
              <a:t>Think about a project you might be interested in (any project) and do some basic research on it </a:t>
            </a:r>
          </a:p>
          <a:p>
            <a:pPr lvl="1"/>
            <a:r>
              <a:rPr lang="en-GB" sz="2200" dirty="0"/>
              <a:t>What data is there?</a:t>
            </a:r>
          </a:p>
          <a:p>
            <a:pPr lvl="1"/>
            <a:r>
              <a:rPr lang="en-GB" sz="2200" dirty="0"/>
              <a:t>What has been done before?</a:t>
            </a:r>
          </a:p>
          <a:p>
            <a:pPr lvl="1"/>
            <a:r>
              <a:rPr lang="en-GB" sz="2200" dirty="0"/>
              <a:t>What question could I answer?</a:t>
            </a:r>
          </a:p>
          <a:p>
            <a:pPr lvl="1"/>
            <a:r>
              <a:rPr lang="en-GB" sz="2200" dirty="0"/>
              <a:t>Is this interesting?</a:t>
            </a:r>
          </a:p>
          <a:p>
            <a:pPr lvl="1"/>
            <a:r>
              <a:rPr lang="en-GB" sz="2200" dirty="0"/>
              <a:t>So what? </a:t>
            </a:r>
          </a:p>
          <a:p>
            <a:pPr lvl="1"/>
            <a:r>
              <a:rPr lang="en-US" sz="2200" dirty="0"/>
              <a:t>I</a:t>
            </a:r>
            <a:r>
              <a:rPr lang="en-GB" sz="2200" dirty="0"/>
              <a:t>s it a go-</a:t>
            </a:r>
            <a:r>
              <a:rPr lang="en-GB" sz="2200" dirty="0" err="1"/>
              <a:t>er</a:t>
            </a:r>
            <a:r>
              <a:rPr lang="en-GB" sz="2200" dirty="0"/>
              <a:t>?</a:t>
            </a:r>
          </a:p>
          <a:p>
            <a:pPr lvl="1"/>
            <a:endParaRPr lang="en-GB" sz="1400" dirty="0"/>
          </a:p>
          <a:p>
            <a:endParaRPr lang="en-GB" sz="1800" dirty="0"/>
          </a:p>
          <a:p>
            <a:endParaRPr lang="en-GB" sz="1800" dirty="0"/>
          </a:p>
          <a:p>
            <a:endParaRPr lang="en-GB" sz="1800" dirty="0"/>
          </a:p>
          <a:p>
            <a:endParaRPr lang="en-GB" sz="1800" dirty="0"/>
          </a:p>
          <a:p>
            <a:endParaRPr lang="en-GB" sz="1800" dirty="0"/>
          </a:p>
        </p:txBody>
      </p:sp>
    </p:spTree>
    <p:extLst>
      <p:ext uri="{BB962C8B-B14F-4D97-AF65-F5344CB8AC3E}">
        <p14:creationId xmlns:p14="http://schemas.microsoft.com/office/powerpoint/2010/main" val="1654724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Mark scheme division of marks by programme</a:t>
            </a:r>
          </a:p>
        </p:txBody>
      </p:sp>
      <p:pic>
        <p:nvPicPr>
          <p:cNvPr id="5" name="Picture 4">
            <a:extLst>
              <a:ext uri="{FF2B5EF4-FFF2-40B4-BE49-F238E27FC236}">
                <a16:creationId xmlns:a16="http://schemas.microsoft.com/office/drawing/2014/main" id="{F50A12BE-A80C-4772-B6A7-1545CF1322C9}"/>
              </a:ext>
            </a:extLst>
          </p:cNvPr>
          <p:cNvPicPr>
            <a:picLocks noChangeAspect="1"/>
          </p:cNvPicPr>
          <p:nvPr/>
        </p:nvPicPr>
        <p:blipFill rotWithShape="1">
          <a:blip r:embed="rId2"/>
          <a:srcRect l="56397" t="22811" r="7058" b="37992"/>
          <a:stretch/>
        </p:blipFill>
        <p:spPr>
          <a:xfrm>
            <a:off x="303923" y="1327898"/>
            <a:ext cx="8536154" cy="2575112"/>
          </a:xfrm>
          <a:prstGeom prst="rect">
            <a:avLst/>
          </a:prstGeom>
        </p:spPr>
      </p:pic>
      <p:sp>
        <p:nvSpPr>
          <p:cNvPr id="8" name="Content Placeholder 2">
            <a:extLst>
              <a:ext uri="{FF2B5EF4-FFF2-40B4-BE49-F238E27FC236}">
                <a16:creationId xmlns:a16="http://schemas.microsoft.com/office/drawing/2014/main" id="{6902D512-4BD4-4498-A8C9-85F1262C217E}"/>
              </a:ext>
            </a:extLst>
          </p:cNvPr>
          <p:cNvSpPr>
            <a:spLocks noGrp="1"/>
          </p:cNvSpPr>
          <p:nvPr>
            <p:ph idx="1"/>
          </p:nvPr>
        </p:nvSpPr>
        <p:spPr>
          <a:xfrm>
            <a:off x="576947" y="3802902"/>
            <a:ext cx="7816104" cy="2678579"/>
          </a:xfrm>
        </p:spPr>
        <p:txBody>
          <a:bodyPr>
            <a:normAutofit fontScale="92500" lnSpcReduction="10000"/>
          </a:bodyPr>
          <a:lstStyle/>
          <a:p>
            <a:pPr marL="0" indent="0">
              <a:buNone/>
            </a:pPr>
            <a:r>
              <a:rPr lang="en-US" dirty="0"/>
              <a:t>For those on CASA0010 (smart cities) and CASA0012 (spatial data science)</a:t>
            </a:r>
          </a:p>
          <a:p>
            <a:r>
              <a:rPr lang="en-US" dirty="0"/>
              <a:t>Thesis is worth 100% of the grade</a:t>
            </a:r>
          </a:p>
          <a:p>
            <a:pPr marL="0" indent="0">
              <a:buNone/>
            </a:pPr>
            <a:endParaRPr lang="en-US" dirty="0"/>
          </a:p>
          <a:p>
            <a:pPr marL="0" indent="0">
              <a:buNone/>
            </a:pPr>
            <a:r>
              <a:rPr lang="en-US" dirty="0"/>
              <a:t>For those on CASA0004:</a:t>
            </a:r>
          </a:p>
          <a:p>
            <a:r>
              <a:rPr lang="en-US" dirty="0"/>
              <a:t>Main thesis is worth 70%</a:t>
            </a:r>
          </a:p>
          <a:p>
            <a:r>
              <a:rPr lang="en-US" dirty="0"/>
              <a:t>Publication is worth 30%</a:t>
            </a:r>
          </a:p>
          <a:p>
            <a:pPr marL="0" indent="0">
              <a:buNone/>
            </a:pPr>
            <a:endParaRPr lang="en-US" dirty="0"/>
          </a:p>
          <a:p>
            <a:endParaRPr lang="en-US" dirty="0"/>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379740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MRes</a:t>
            </a:r>
            <a:r>
              <a:rPr lang="en-GB" dirty="0"/>
              <a:t> publication mark scheme </a:t>
            </a:r>
          </a:p>
        </p:txBody>
      </p:sp>
      <p:pic>
        <p:nvPicPr>
          <p:cNvPr id="3" name="Picture 2">
            <a:extLst>
              <a:ext uri="{FF2B5EF4-FFF2-40B4-BE49-F238E27FC236}">
                <a16:creationId xmlns:a16="http://schemas.microsoft.com/office/drawing/2014/main" id="{9A8AF6EF-8769-4A51-876C-879A4F755FCF}"/>
              </a:ext>
            </a:extLst>
          </p:cNvPr>
          <p:cNvPicPr>
            <a:picLocks noChangeAspect="1"/>
          </p:cNvPicPr>
          <p:nvPr/>
        </p:nvPicPr>
        <p:blipFill rotWithShape="1">
          <a:blip r:embed="rId2"/>
          <a:srcRect l="55956" t="17582" r="5190" b="11046"/>
          <a:stretch/>
        </p:blipFill>
        <p:spPr>
          <a:xfrm>
            <a:off x="474538" y="1404031"/>
            <a:ext cx="8048066" cy="4157902"/>
          </a:xfrm>
          <a:prstGeom prst="rect">
            <a:avLst/>
          </a:prstGeom>
        </p:spPr>
      </p:pic>
    </p:spTree>
    <p:extLst>
      <p:ext uri="{BB962C8B-B14F-4D97-AF65-F5344CB8AC3E}">
        <p14:creationId xmlns:p14="http://schemas.microsoft.com/office/powerpoint/2010/main" val="386937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4ADD7E3-E249-4441-BAE4-41B8CD1D4FFA}"/>
              </a:ext>
            </a:extLst>
          </p:cNvPr>
          <p:cNvSpPr txBox="1">
            <a:spLocks/>
          </p:cNvSpPr>
          <p:nvPr/>
        </p:nvSpPr>
        <p:spPr bwMode="auto">
          <a:xfrm>
            <a:off x="779738" y="989857"/>
            <a:ext cx="7816104" cy="1074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buNone/>
            </a:pPr>
            <a:r>
              <a:rPr lang="en-GB" sz="2000" dirty="0"/>
              <a:t>Almost everything you need to know about writing and submitting your dissertation is in the CASA dissertation handbook – please consult this first if you have any questions of queries</a:t>
            </a:r>
          </a:p>
          <a:p>
            <a:pPr marL="0" indent="0">
              <a:buFontTx/>
              <a:buNone/>
            </a:pPr>
            <a:endParaRPr lang="en-GB" b="1" kern="0" dirty="0"/>
          </a:p>
          <a:p>
            <a:pPr marL="0" indent="0">
              <a:buFontTx/>
              <a:buNone/>
            </a:pPr>
            <a:endParaRPr lang="en-GB" kern="0" dirty="0"/>
          </a:p>
        </p:txBody>
      </p:sp>
      <p:pic>
        <p:nvPicPr>
          <p:cNvPr id="3" name="Picture 2">
            <a:extLst>
              <a:ext uri="{FF2B5EF4-FFF2-40B4-BE49-F238E27FC236}">
                <a16:creationId xmlns:a16="http://schemas.microsoft.com/office/drawing/2014/main" id="{4E7665BA-AAE2-418F-B60A-C9BF0782585F}"/>
              </a:ext>
            </a:extLst>
          </p:cNvPr>
          <p:cNvPicPr>
            <a:picLocks noChangeAspect="1"/>
          </p:cNvPicPr>
          <p:nvPr/>
        </p:nvPicPr>
        <p:blipFill>
          <a:blip r:embed="rId2"/>
          <a:stretch>
            <a:fillRect/>
          </a:stretch>
        </p:blipFill>
        <p:spPr>
          <a:xfrm>
            <a:off x="1154098" y="2064124"/>
            <a:ext cx="6551720" cy="4560961"/>
          </a:xfrm>
          <a:prstGeom prst="rect">
            <a:avLst/>
          </a:prstGeom>
        </p:spPr>
      </p:pic>
    </p:spTree>
    <p:extLst>
      <p:ext uri="{BB962C8B-B14F-4D97-AF65-F5344CB8AC3E}">
        <p14:creationId xmlns:p14="http://schemas.microsoft.com/office/powerpoint/2010/main" val="230283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What is a dissertation? </a:t>
            </a:r>
          </a:p>
        </p:txBody>
      </p:sp>
      <p:sp>
        <p:nvSpPr>
          <p:cNvPr id="3" name="Content Placeholder 2"/>
          <p:cNvSpPr>
            <a:spLocks noGrp="1"/>
          </p:cNvSpPr>
          <p:nvPr>
            <p:ph idx="1"/>
          </p:nvPr>
        </p:nvSpPr>
        <p:spPr>
          <a:xfrm>
            <a:off x="179512" y="1348740"/>
            <a:ext cx="8489950" cy="5021580"/>
          </a:xfrm>
        </p:spPr>
        <p:txBody>
          <a:bodyPr>
            <a:normAutofit/>
          </a:bodyPr>
          <a:lstStyle/>
          <a:p>
            <a:r>
              <a:rPr lang="en-GB" sz="2200" dirty="0"/>
              <a:t>Not just an essay / report </a:t>
            </a:r>
          </a:p>
          <a:p>
            <a:r>
              <a:rPr lang="en-GB" sz="2200" dirty="0"/>
              <a:t>You work on an **original** and extended research project independently and produce a 10,000 word thesis  </a:t>
            </a:r>
          </a:p>
          <a:p>
            <a:r>
              <a:rPr lang="en-US" sz="2200" dirty="0"/>
              <a:t>Y</a:t>
            </a:r>
            <a:r>
              <a:rPr lang="en-GB" sz="2200" dirty="0" err="1"/>
              <a:t>ou</a:t>
            </a:r>
            <a:r>
              <a:rPr lang="en-GB" sz="2200" dirty="0"/>
              <a:t> will have a supervisor who will guide you through the process, suggest data and analysis, review your work</a:t>
            </a:r>
          </a:p>
          <a:p>
            <a:r>
              <a:rPr lang="en-US" sz="2200" dirty="0"/>
              <a:t>You can propose your own topic or apply for one advertised by several CASA partners or the CDRC</a:t>
            </a:r>
          </a:p>
          <a:p>
            <a:r>
              <a:rPr lang="en-US" sz="2200" dirty="0"/>
              <a:t>Students have succeeded at both, just because you apply for a project doesn’t guarantee success.  </a:t>
            </a:r>
          </a:p>
          <a:p>
            <a:endParaRPr lang="en-US" sz="2200"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14B22B4C-EDA8-44F0-B207-804071EAB4D7}"/>
              </a:ext>
            </a:extLst>
          </p:cNvPr>
          <p:cNvPicPr>
            <a:picLocks noChangeAspect="1"/>
          </p:cNvPicPr>
          <p:nvPr/>
        </p:nvPicPr>
        <p:blipFill>
          <a:blip r:embed="rId2"/>
          <a:stretch>
            <a:fillRect/>
          </a:stretch>
        </p:blipFill>
        <p:spPr>
          <a:xfrm>
            <a:off x="6031637" y="4504485"/>
            <a:ext cx="1981200" cy="2314575"/>
          </a:xfrm>
          <a:prstGeom prst="rect">
            <a:avLst/>
          </a:prstGeom>
        </p:spPr>
      </p:pic>
    </p:spTree>
    <p:extLst>
      <p:ext uri="{BB962C8B-B14F-4D97-AF65-F5344CB8AC3E}">
        <p14:creationId xmlns:p14="http://schemas.microsoft.com/office/powerpoint/2010/main" val="2278580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
  <p:tag name="PERSONS" val="&lt;?xml version=&quot;1.0&quot; encoding=&quot;utf-8&quot;?&gt;&lt;ArrayOfPerson xmlns:xsd=&quot;http://www.w3.org/2001/XMLSchema&quot; xmlns:xsi=&quot;http://www.w3.org/2001/XMLSchema-instance&quot; /&gt;"/>
  <p:tag name="PRESGUID" val="4ce1a6b5-e837-4b30-9b24-be0b983938b6"/>
  <p:tag name="EDITION" val="Meetoo"/>
</p:tagLst>
</file>

<file path=ppt/tags/tag2.xml><?xml version="1.0" encoding="utf-8"?>
<p:tagLst xmlns:a="http://schemas.openxmlformats.org/drawingml/2006/main" xmlns:r="http://schemas.openxmlformats.org/officeDocument/2006/relationships" xmlns:p="http://schemas.openxmlformats.org/presentationml/2006/main">
  <p:tag name="SLIDETYPE" val="&lt;?xml version=&quot;1.0&quot; encoding=&quot;utf-8&quot;?&gt;&lt;SlideType&gt;Question&lt;/SlideType&gt;"/>
  <p:tag name="SOUNDOPTIONS" val="&lt;?xml version=&quot;1.0&quot; encoding=&quot;utf-8&quot;?&gt;&lt;SoundOptions xmlns:xsd=&quot;http://www.w3.org/2001/XMLSchema&quot; xmlns:xsi=&quot;http://www.w3.org/2001/XMLSchema-instance&quot;&gt;&lt;GUID&gt;ac5477ab-8bab-44ca-8ffc-972db24aec27&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ef7280d7-8bba-431d-8895-9bb256179c11&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SCORINGOPTIONS" val="&lt;?xml version=&quot;1.0&quot; encoding=&quot;utf-8&quot;?&gt;&lt;ScoringOptions xmlns:xsd=&quot;http://www.w3.org/2001/XMLSchema&quot; xmlns:xsi=&quot;http://www.w3.org/2001/XMLSchema-instance&quot;&gt;&lt;GUID&gt;cc52d292-d8eb-4ce8-b5b4-b31630bb8fc4&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RESULTRENDERING" val="&lt;?xml version=&quot;1.0&quot; encoding=&quot;utf-8&quot;?&gt;&lt;DataRendering xmlns:xsd=&quot;http://www.w3.org/2001/XMLSchema&quot; xmlns:xsi=&quot;http://www.w3.org/2001/XMLSchema-instance&quot;&gt;&lt;GUID&gt;1122aef9-b3a2-4843-9b3a-128ac15a7443&lt;/GUID&gt;&lt;Name /&gt;&lt;ShowAverage&gt;false&lt;/ShowAverage&gt;&lt;DisplayType&gt;WordCloud&lt;/DisplayType&gt;&lt;DisplayNumbersAs&gt;Percentages&lt;/DisplayNumbersAs&gt;&lt;DecimalPlaces&gt;0&lt;/DecimalPlaces&gt;&lt;ShowResultsAxis&gt;false&lt;/ShowResultsAxis&gt;&lt;ShowRangeAxis&gt;true&lt;/ShowRangeAxis&gt;&lt;ShowTotal&gt;false&lt;/ShowTotal&gt;&lt;ShowResults&gt;true&lt;/ShowResults&gt;&lt;CalculatePercentageAs&gt;PercentageOfVotesCast&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COUNTDOWNOPTIONS" val="&lt;?xml version=&quot;1.0&quot; encoding=&quot;utf-8&quot;?&gt;&lt;CountdownOptions xmlns:xsd=&quot;http://www.w3.org/2001/XMLSchema&quot; xmlns:xsi=&quot;http://www.w3.org/2001/XMLSchema-instance&quot;&gt;&lt;GUID&gt;c7eef3e5-0625-4756-be17-4da2f8706b25&lt;/GUID&gt;&lt;Name /&gt;&lt;HasCountdown&gt;false&lt;/HasCountdown&gt;&lt;DoesCountdownClosePoll&gt;false&lt;/DoesCountdownClosePoll&gt;&lt;Length&gt;10&lt;/Length&gt;&lt;Value&gt;10&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JOININSTRUCTIONS" val="&lt;?xml version=&quot;1.0&quot; encoding=&quot;utf-8&quot;?&gt;&lt;JoinInstructions xmlns:xsd=&quot;http://www.w3.org/2001/XMLSchema&quot; xmlns:xsi=&quot;http://www.w3.org/2001/XMLSchema-instance&quot;&gt;&lt;GUID&gt;fb83a8f8-2f10-4c12-b620-205936157b85&lt;/GUID&gt;&lt;Name /&gt;&lt;Position&gt;&lt;GUID&gt;b3166273-b5cc-4fba-b120-716c7fe61aa3&lt;/GUID&gt;&lt;Name /&gt;&lt;ScreenPosition&gt;BottomRight&lt;/ScreenPosition&gt;&lt;BorderThickness&gt;10&lt;/BorderThickness&gt;&lt;Top&gt;502.815521&lt;/Top&gt;&lt;Left&gt;427.773926&lt;/Left&gt;&lt;Height&gt;29.08126&lt;/Height&gt;&lt;Width&gt;283.138336&lt;/Width&gt;&lt;/Position&gt;&lt;/JoinInstructions&gt;"/>
  <p:tag name="QUESTIONDEFINITION" val="&lt;?xml version=&quot;1.0&quot; encoding=&quot;utf-8&quot;?&gt;&lt;TextVoteQuestionWordCloud xmlns:xsd=&quot;http://www.w3.org/2001/XMLSchema&quot; xmlns:xsi=&quot;http://www.w3.org/2001/XMLSchema-instance&quot;&gt;&lt;GUID&gt;8944465e-b479-411b-9cbb-77f25a079ad1&lt;/GUID&gt;&lt;Name /&gt;&lt;ReactorQuestionId&gt;995278&lt;/ReactorQuestionId&gt;&lt;Text&gt;How do you feel about writing a 10,000 word MSc or MRes thesis&lt;/Text&gt;&lt;SubChoiceDefinitions&gt;&lt;SubChoiceDefinition&gt;&lt;Name&gt;_default&lt;/Name&gt;&lt;SubChoiceSourceReferences /&gt;&lt;/SubChoiceDefinition&gt;&lt;/SubChoiceDefinitions&gt;&lt;SubText /&gt;&lt;IndividualWeightingText /&gt;&lt;QuestionType&gt;TextVoteWordCloud&lt;/QuestionType&gt;&lt;Source&gt;Handsets&lt;/Source&gt;&lt;Choices&gt;&lt;Choice xsi:type=&quot;DiscreteChoice&quot;&gt;&lt;GUID&gt;c3fa2049-71fa-46d7-962c-bdbebe4be450&lt;/GUID&gt;&lt;Name /&gt;&lt;IsSelected&gt;true&lt;/IsSelected&gt;&lt;Description&gt;Text Vote Response 1&lt;/Description&gt;&lt;Key&gt;1&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b9ec2851-4fea-4f49-a8de-63b8bd3cfe8f&lt;/GUID&gt;&lt;Name /&gt;&lt;IsSelected&gt;true&lt;/IsSelected&gt;&lt;Description&gt;Text Vote Response 2&lt;/Description&gt;&lt;Key&gt;2&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472e4ca8-0f6b-42bf-8d82-4895999ef4b0&lt;/GUID&gt;&lt;Name /&gt;&lt;IsSelected&gt;true&lt;/IsSelected&gt;&lt;Description&gt;Text Vote Response 3&lt;/Description&gt;&lt;Key&gt;3&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bb103aa9-ede0-4eb4-9260-5d20ae1e656a&lt;/GUID&gt;&lt;Name /&gt;&lt;IsSelected&gt;true&lt;/IsSelected&gt;&lt;Description&gt;Text Vote Response 4&lt;/Description&gt;&lt;Key&gt;4&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c8e514b2-453e-4357-a827-900770d4b52d&lt;/GUID&gt;&lt;Name /&gt;&lt;IsSelected&gt;true&lt;/IsSelected&gt;&lt;Description&gt;Text Vote Response 5&lt;/Description&gt;&lt;Key&gt;5&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a6235d4c-aa9f-4696-aa86-72829e9f6df8&lt;/GUID&gt;&lt;Name /&gt;&lt;IsSelected&gt;true&lt;/IsSelected&gt;&lt;Description&gt;Text Vote Response 6&lt;/Description&gt;&lt;Key&gt;6&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ada49a04-6fe3-4321-87fc-9d1ed69c3e19&lt;/GUID&gt;&lt;Name /&gt;&lt;IsSelected&gt;true&lt;/IsSelected&gt;&lt;Description&gt;Text Vote Response 7&lt;/Description&gt;&lt;Key&gt;7&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c1eb6094-0937-4531-9198-68eb9e873258&lt;/GUID&gt;&lt;Name /&gt;&lt;IsSelected&gt;true&lt;/IsSelected&gt;&lt;Description&gt;Text Vote Response 8&lt;/Description&gt;&lt;Key&gt;8&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f00fc3c6-7943-4471-8e02-bdfa58ca2848&lt;/GUID&gt;&lt;Name /&gt;&lt;IsSelected&gt;true&lt;/IsSelected&gt;&lt;Description&gt;Text Vote Response 9&lt;/Description&gt;&lt;Key&gt;9&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f3bf2bf3-6322-42d3-a269-7827ab616d2b&lt;/GUID&gt;&lt;Name /&gt;&lt;IsSelected&gt;true&lt;/IsSelected&gt;&lt;Description&gt;Text Vote Response 10&lt;/Description&gt;&lt;Key&gt;10&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65a0c1f9-5e0e-4144-8ea5-56e7034ae88f&lt;/GUID&gt;&lt;Name /&gt;&lt;IsSelected&gt;true&lt;/IsSelected&gt;&lt;Description&gt;nervous&lt;/Description&gt;&lt;Key&gt;1st&lt;/Key&gt;&lt;IsAnswer&gt;false&lt;/IsAnswer&gt;&lt;SubChoiceData&gt;&lt;SubChoices&gt;&lt;SubChoice&gt;&lt;NumVotes&gt;4&lt;/NumVotes&gt;&lt;PercentageOfVotesCast&gt;19.047619047619047&lt;/PercentageOfVotesCast&gt;&lt;PercentageOfVoters&gt;19.047619047619047&lt;/PercentageOfVoters&gt;&lt;/SubChoice&gt;&lt;/SubChoices&gt;&lt;/SubChoiceData&gt;&lt;Score&gt;0&lt;/Score&gt;&lt;AnswerSequenceNo&gt;0&lt;/AnswerSequenceNo&gt;&lt;/Choice&gt;&lt;Choice xsi:type=&quot;DiscreteChoice&quot;&gt;&lt;GUID&gt;87bc62b5-7ada-4a26-8f73-4535396311f3&lt;/GUID&gt;&lt;Name /&gt;&lt;IsSelected&gt;true&lt;/IsSelected&gt;&lt;Description&gt;overwhelmed&lt;/Description&gt;&lt;Key&gt;= 1st&lt;/Key&gt;&lt;IsAnswer&gt;false&lt;/IsAnswer&gt;&lt;SubChoiceData&gt;&lt;SubChoices&gt;&lt;SubChoice&gt;&lt;NumVotes&gt;4&lt;/NumVotes&gt;&lt;PercentageOfVotesCast&gt;19.047619047619047&lt;/PercentageOfVotesCast&gt;&lt;PercentageOfVoters&gt;19.047619047619047&lt;/PercentageOfVoters&gt;&lt;/SubChoice&gt;&lt;/SubChoices&gt;&lt;/SubChoiceData&gt;&lt;Score&gt;0&lt;/Score&gt;&lt;AnswerSequenceNo&gt;0&lt;/AnswerSequenceNo&gt;&lt;/Choice&gt;&lt;Choice xsi:type=&quot;DiscreteChoice&quot;&gt;&lt;GUID&gt;9ea61d0f-a8a7-400f-993b-eed04bce7289&lt;/GUID&gt;&lt;Name /&gt;&lt;IsSelected&gt;true&lt;/IsSelected&gt;&lt;Description&gt;excited&lt;/Description&gt;&lt;Key&gt;3rd&lt;/Key&gt;&lt;IsAnswer&gt;false&lt;/IsAnswer&gt;&lt;SubChoiceData&gt;&lt;SubChoices&gt;&lt;SubChoice&gt;&lt;NumVotes&gt;3&lt;/NumVotes&gt;&lt;PercentageOfVotesCast&gt;14.285714285714285&lt;/PercentageOfVotesCast&gt;&lt;PercentageOfVoters&gt;14.285714285714285&lt;/PercentageOfVoters&gt;&lt;/SubChoice&gt;&lt;/SubChoices&gt;&lt;/SubChoiceData&gt;&lt;Score&gt;0&lt;/Score&gt;&lt;AnswerSequenceNo&gt;0&lt;/AnswerSequenceNo&gt;&lt;/Choice&gt;&lt;Choice xsi:type=&quot;DiscreteChoice&quot;&gt;&lt;GUID&gt;c43e06c7-ec8b-4165-bf58-a8e1f413c9ac&lt;/GUID&gt;&lt;Name /&gt;&lt;IsSelected&gt;true&lt;/IsSelected&gt;&lt;Description&gt;anxious&lt;/Description&gt;&lt;Key&gt;4th&lt;/Key&gt;&lt;IsAnswer&gt;false&lt;/IsAnswer&gt;&lt;SubChoiceData&gt;&lt;SubChoices&gt;&lt;SubChoice&gt;&lt;NumVotes&gt;2&lt;/NumVotes&gt;&lt;PercentageOfVotesCast&gt;9.5238095238095237&lt;/PercentageOfVotesCast&gt;&lt;PercentageOfVoters&gt;9.5238095238095237&lt;/PercentageOfVoters&gt;&lt;/SubChoice&gt;&lt;/SubChoices&gt;&lt;/SubChoiceData&gt;&lt;Score&gt;0&lt;/Score&gt;&lt;AnswerSequenceNo&gt;0&lt;/AnswerSequenceNo&gt;&lt;/Choice&gt;&lt;Choice xsi:type=&quot;DiscreteChoice&quot;&gt;&lt;GUID&gt;f086bc65-aefa-4b76-9ce5-e7a315ff40fd&lt;/GUID&gt;&lt;Name /&gt;&lt;IsSelected&gt;true&lt;/IsSelected&gt;&lt;Description&gt;confused&lt;/Description&gt;&lt;Key&gt;= 4th&lt;/Key&gt;&lt;IsAnswer&gt;false&lt;/IsAnswer&gt;&lt;SubChoiceData&gt;&lt;SubChoices&gt;&lt;SubChoice&gt;&lt;NumVotes&gt;2&lt;/NumVotes&gt;&lt;PercentageOfVotesCast&gt;9.5238095238095237&lt;/PercentageOfVotesCast&gt;&lt;PercentageOfVoters&gt;9.5238095238095237&lt;/PercentageOfVoters&gt;&lt;/SubChoice&gt;&lt;/SubChoices&gt;&lt;/SubChoiceData&gt;&lt;Score&gt;0&lt;/Score&gt;&lt;AnswerSequenceNo&gt;0&lt;/AnswerSequenceNo&gt;&lt;/Choice&gt;&lt;Choice xsi:type=&quot;DiscreteChoice&quot;&gt;&lt;GUID&gt;c81802dc-1683-4f62-9692-c7ba974521d7&lt;/GUID&gt;&lt;Name /&gt;&lt;IsSelected&gt;true&lt;/IsSelected&gt;&lt;Description&gt;terrified&lt;/Description&gt;&lt;Key&gt;= 4th&lt;/Key&gt;&lt;IsAnswer&gt;false&lt;/IsAnswer&gt;&lt;SubChoiceData&gt;&lt;SubChoices&gt;&lt;SubChoice&gt;&lt;NumVotes&gt;2&lt;/NumVotes&gt;&lt;PercentageOfVotesCast&gt;9.5238095238095237&lt;/PercentageOfVotesCast&gt;&lt;PercentageOfVoters&gt;9.5238095238095237&lt;/PercentageOfVoters&gt;&lt;/SubChoice&gt;&lt;/SubChoices&gt;&lt;/SubChoiceData&gt;&lt;Score&gt;0&lt;/Score&gt;&lt;AnswerSequenceNo&gt;0&lt;/AnswerSequenceNo&gt;&lt;/Choice&gt;&lt;Choice xsi:type=&quot;DiscreteChoice&quot;&gt;&lt;GUID&gt;a9f2e2cc-b560-4392-8f47-32279013ea6b&lt;/GUID&gt;&lt;Name /&gt;&lt;IsSelected&gt;true&lt;/IsSelected&gt;&lt;Description&gt;chalengable&lt;/Description&gt;&lt;Key&gt;7th&lt;/Key&gt;&lt;IsAnswer&gt;false&lt;/IsAnswer&gt;&lt;SubChoiceData&gt;&lt;SubChoices&gt;&lt;SubChoice&gt;&lt;NumVotes&gt;1&lt;/NumVotes&gt;&lt;PercentageOfVotesCast&gt;4.7619047619047619&lt;/PercentageOfVotesCast&gt;&lt;PercentageOfVoters&gt;4.7619047619047619&lt;/PercentageOfVoters&gt;&lt;/SubChoice&gt;&lt;/SubChoices&gt;&lt;/SubChoiceData&gt;&lt;Score&gt;0&lt;/Score&gt;&lt;AnswerSequenceNo&gt;0&lt;/AnswerSequenceNo&gt;&lt;/Choice&gt;&lt;Choice xsi:type=&quot;DiscreteChoice&quot;&gt;&lt;GUID&gt;e22816aa-07d3-4503-94dc-480ccdea7cff&lt;/GUID&gt;&lt;Name /&gt;&lt;IsSelected&gt;true&lt;/IsSelected&gt;&lt;Description&gt;scared&lt;/Description&gt;&lt;Key&gt;= 7th&lt;/Key&gt;&lt;IsAnswer&gt;false&lt;/IsAnswer&gt;&lt;SubChoiceData&gt;&lt;SubChoices&gt;&lt;SubChoice&gt;&lt;NumVotes&gt;1&lt;/NumVotes&gt;&lt;PercentageOfVotesCast&gt;4.7619047619047619&lt;/PercentageOfVotesCast&gt;&lt;PercentageOfVoters&gt;4.7619047619047619&lt;/PercentageOfVoters&gt;&lt;/SubChoice&gt;&lt;/SubChoices&gt;&lt;/SubChoiceData&gt;&lt;Score&gt;0&lt;/Score&gt;&lt;AnswerSequenceNo&gt;0&lt;/AnswerSequenceNo&gt;&lt;/Choice&gt;&lt;Choice xsi:type=&quot;DiscreteChoice&quot;&gt;&lt;GUID&gt;62607734-3952-4fa1-8eb9-077c420c9674&lt;/GUID&gt;&lt;Name /&gt;&lt;IsSelected&gt;true&lt;/IsSelected&gt;&lt;Description&gt;annoying&lt;/Description&gt;&lt;Key&gt;= 7th&lt;/Key&gt;&lt;IsAnswer&gt;false&lt;/IsAnswer&gt;&lt;SubChoiceData&gt;&lt;SubChoices&gt;&lt;SubChoice&gt;&lt;NumVotes&gt;1&lt;/NumVotes&gt;&lt;PercentageOfVotesCast&gt;4.7619047619047619&lt;/PercentageOfVotesCast&gt;&lt;PercentageOfVoters&gt;4.7619047619047619&lt;/PercentageOfVoters&gt;&lt;/SubChoice&gt;&lt;/SubChoices&gt;&lt;/SubChoiceData&gt;&lt;Score&gt;0&lt;/Score&gt;&lt;AnswerSequenceNo&gt;0&lt;/AnswerSequenceNo&gt;&lt;/Choice&gt;&lt;Choice xsi:type=&quot;DiscreteChoice&quot;&gt;&lt;GUID&gt;b3632aa7-6b15-4ae7-8fd3-0cb9ac6b7a85&lt;/GUID&gt;&lt;Name /&gt;&lt;IsSelected&gt;true&lt;/IsSelected&gt;&lt;Description&gt;intimidated&lt;/Description&gt;&lt;Key&gt;= 7th&lt;/Key&gt;&lt;IsAnswer&gt;false&lt;/IsAnswer&gt;&lt;SubChoiceData&gt;&lt;SubChoices&gt;&lt;SubChoice&gt;&lt;NumVotes&gt;1&lt;/NumVotes&gt;&lt;PercentageOfVotesCast&gt;4.7619047619047619&lt;/PercentageOfVotesCast&gt;&lt;PercentageOfVoters&gt;4.7619047619047619&lt;/PercentageOfVoters&gt;&lt;/SubChoice&gt;&lt;/SubChoices&gt;&lt;/SubChoiceData&gt;&lt;Score&gt;0&lt;/Score&gt;&lt;AnswerSequenceNo&gt;0&lt;/AnswerSequenceNo&gt;&lt;/Choice&gt;&lt;/Choices&gt;&lt;HasData&gt;true&lt;/HasData&gt;&lt;MasterQuestionNumSubChoices&gt;0&lt;/MasterQuestionNumSubChoices&gt;&lt;TimeOpenMS&gt;92581&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88&lt;/LatestPollId&gt;&lt;/ReactorPollDetails&gt;&lt;TextVoteScores /&gt;&lt;WordCloudAsBase64String&gt;iVBORw0KGgoAAAANSUhEUgAABdwAAAOUCAYAAAC47vFfAAAABmJLR0QA/wD/AP+gvaeTAAAgAElEQVR4nOzdd5xddZ0//teZSYEA0lQUKaLr2nsXQUhDrOza2yoSLNjWtuv+Vl0Qd9e2a1kFkQTsfVfEgpACCmIvqLhfrCiIVOktyczn98eZLMnNzWQy95x75ybP5+NxHpAz574/73tuyeR9Puf9S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gasGnQAAAADQu8VLV765JMduuLc6Z/mS+QcMJqONDUOOW5M2zrfXEGByI4NOAAAAAAAAtgYK7gAAAAAA0AAFdwAAAAAAaICCOwAAAAAANEDBHQAAAAAAGqDgDgAAAAAADZg16AQAAACA2qEf+PrcsXlz/qakOiQlD02VPZPsnOSaJJdWKRckI18fK+NfW3nkwsumHLiUavHSlc9MRpaUqtw/yW5JrkiVc1NVH1z+4vnf7PawBUtXPH4k1WmTRL4hyY1JfpOq+mmpxk9ZcfiClamqMuXcNuPQT379dmtunvu8kaosSKoHleT2SXZMcmWV/K6kWl7GxpateOmiP24qxuKlK99ckmM33Fuds3zJ/AOme27WecbnPz96zXW7H55Uz0vK/ZLsVCUXj6ecPqsa+cA3jph/weKlKw4rqb7U8dAbli9ZsNP6O/p5vg86+sxZs/YeP7wq1d8l5V5Jdkryp5ScMV7Ke1e+ZOGvtjTmpjTxGgIMCzPcAQAAYAZYuHTVc9fOm/uHkuozSV6UKvdPsnvqyXK3T3K/kuppJWXZSJVTphz3hOU7L1q26qulqj5bqrIwyR5JZifZMyVPz3g5c/HSVf80zbR3nIi3f0p5RTVeLV+0bOW5C09Yvs80492mlGrRiStesfaWuRdVVY6rn3vunvoCxGiSPUry6KS8tRod+dWipauOOfroo7eoztHruVlw4oo9rrl+9+8kOTEpB6V+neaW5O5VqqPGSvnxohNXPH+6p6CLRs734uNPv+PsvcbPqko+kpTHrss7yd1S5WUjI9XPF5+46iU9Z9uH1xBgpvElBgAAAAO2cOnK/6xSPpW6mNqg8e2q0dFTkjxhkoOqkvKvh5y44oBmxqweVY2OrHz058/dftohSqkWL1t1Qqrqg0luN4VHzE3KW8/Z68BPp5RqaoP0dm6efMJX5o1U1cqUPHySx89LVX20ZOTxU8tpOrb0fI9vV2aPfjnJ/pMcNKdU5cMLl6567rTT6strCDDzKLgDAADAAC08ceXLq+S1XX70y1JVz6rWrN3jL2M7zxnJyD2SvCnJVVOPXj0sKQdVyXtmlZG914yObF9V5fkpubnzwPFUr+x89GjJWJLvVSXHjFRl/vhIuW+1Zu0e+1989mgZG99ltKruVaq8Osm1HQ/9q52uveXIqee5oYUnrXpNSTofX6rk+Gps5N5lbHyXkupJSS7Z4EmkPGvRspVvnNoovZ2bW0fm/WuS+3YJ/M6x2dlrzejI9mW8enxS/TEpL51KRv0539XDkuqRSfW2kbHZe8666dbtShk/OMn/dh5YpRy3+PjT7zi1uBvqz2sIMPPo4Q4AAAAD8pRl5+x0c7n17Rv/pPx0+2q7A0894rHXr7fzN0needAJZy6bM2v89VMdo0qOP2PJgvULmJ9atGzVo1PKKzoO3WjG8xlHLlyeZPlG++v/XDuxXbDoxFW7pCpv6xj40CQfmGqe6yw8YfnOVcm/dO4vKccvX7Jw/Zy/dsiyVU8YL+XH2WBCYfXPhyz9xtLTlzz+L5sba7rn5pCl39htPOnScqU6YfmS+W9ab8fpj1+26tCxkp8lmbO5fPp1vkvyvhVL5q9/js+av3TloaPJL5PMW2//zuNzZr08yTFTibtOP19DgJlGwR0AAAAG5KasPrSqF+ncQKnKqzqK7f/nrJcefGWSqfZcLxlZ++8b7y3fS7JhUbnKHiml6rYA56KTVj2uGiuHjVd56Ehyj1L3Et9x/WE2HrjsO8UcNzAyWh1akl06do+V2Xlr57GnHzH/vMUnrlo10X99nduVzHl2kuM2M9S0z00psxal2qAwXT90ZPxdnfu+ccT8CxYtW3lqSp6+mXz+T8vnu8wuI//ZuXPVkgV/WLR05X8necEGPxjPU7KFBfc+voYAM46WMgAAADAgVcY37qNd5fIVL1747YaGuPKMFx9yUefOUqobuxw766Bjzhpdf8fi40+/46JlK1dmvJxVqvx9lRxQkjtlg+LvJu00nYRLqm69xX+28oULu7bSKSPjv9xoX1UOnsJQ0z83VfWwLsdcu+LFC3/Xfajykynk06/zfdVpRx58cfc0y3mdu6oqDzzo6DO3aMJmH19DgBnHDHcAAAAYkFJG9qg6ZyuX/L7bLPNp6lpYrZJbNvfAg44+c9b4rPHTqpKHNJTL1JTcMRsvmfngRUtXdj8nXfaW8dxtCiNN+9yUKrt3GfdPmzw+Ixdv9Dp36Nf5rjp6pnf8tNvPRufssXq3JJdPeZD+vYYAM44Z7gAAALDV6jpbO2V0fPXmHjlr7/K3VdW1+PvZkap60HZjN+2wfMmCavmSBVUpOarnVNfl1sDFhqrauE1Pl6OmfW42YZN5V6Vs9jkN6ny3oX+vIcDMY4Y7AAAADEhVjV+W0jEVuMp+m+ql3k9Vyfwuu8/b/+Kzn3f00UePr79zZCT7bL6kPDUjpVzeeUqmodV6RxkvV1bVRkneeVPHV6n2KpuZ4d6v812SPSf56Z7ZeGr62OrL5mzR4qXD8BoCtMWXFwAAAAxIyci3q5RXd+y846JlZz5medJUH/fpKaVbW5CfdBZ/k2S8ZP/e66sTqnJuUr2qY++Pli9Z0K1v+mCMjPwwG1e8d53/sZV3WfXCBRu1likpD95szP6d790PPfHMvbr2ca+qB22cVs476+iD127RCMPwGgK0REsZAAAAGJB5mXNako1mD5dSPnDQh87sulDmwhOW77xw6cpjW0+uyrUb78o9O/ctOnHVE6rkgKaGXT06+o0k13TsfsjCZcsfu7nHLjzxzEctWrry1PlLV+7bVD7dzL119vIknS1pqpHV5TWdxy74yIq/TvLUzQbt3/mu1lbltZ075y9duW9KnrbR0SM5dUsHGIbXEKAtZrgDAADAgJx6xGOvX3jiyjdXVY5bf39V5SGz545/d+GyVW8bWb3mrKtGdr9619nX7D0yNvKkUo2/KSl/SPKWNnOrqnJOKdWL1t9XkkcvXrry7WOl/NcOI9vddHNufVpKeV+T4551+MHXLF666m0l5T83TGfktEVLV34o4yOfHRm59Y8jN43fOD53x93GZq++b0q1f1XyzGT8PkkyZ3Tk1ZsI34ivHXXA1YuWrjohKa9bf39VVa9fuGzljaNrZ3/k1jljV88eHz8wJccnmbO5mP093+W1i5atuDEZ//CsG9deNb7DnMeMJ8cl2b7jwGtnV7OP6xZhMsPwGgK0xQx3AAAAGKAVRy44Psn7u/zovlUpnyuzZ1222+i1q6vx6relKu9Pqk32Cm/S9TvN+3SSCzv3l+SfR6rq0pvLrdel5OSUzEmVk5sc+4wjDn5fkqUdu3dM8o8ZGf/JeGZftXbe3FvGR9dcUo1Xy6uSo5Pcp8kcNme7sRvfkuT8jt0jVcnR46NrLpk9Nn5zSk5Psk9KPry5eP073+WHVfLdlOotKaN/Wjtv7i3jpVqVknt1HlhSHXXaiw+8YjqjDMNrCNAGBXcAAAAYsOVLFvx9SnlBqlw+6FzW+c4zH3NzGR1/Sko26km+nmurUp6Z5PuNDl5VZfkR81+SlJclubrR2A35ykuffNN4KQtS5QeTHHZTSv4uVVZ1+dmt6/+hf+d75JasWXtYJl8j4NYkL1mxZP6npz3MELyGAG1QcAcAAIAZYPmRCz8568Zb90nJc5N8tEp+luSKJGuTXJnkF1XKf1epjhgvOawfOa04fNHPx+eUB1bJv6aezX1TkhuSnF8l7xlLHnjGSxZ+tZXBq6osX7LwhO3GbtorVQ5P8smJHK5MMpbkuiR/SMpPU5XTqyrvqEp5xujoyH7fOPzgC1vJqcPKIxdetstOVz06yZFJddZEbrcm+U1JOW60qh6y/MgFn6lK17sSNrq40q/zfcbLD7l8zcUjB6XKy5PqnNTvs1uS/KZKjs/o2P2XL1nQOTt9yw3BawjQtMYWEQcAAABgY4uWrjw1yZM7dn9y+ZIFLxhEPgC0xwx3AIZaKeXNZWNnDzqvbZHXAgDY1ixauuqYhSetWDjZMRM/f2Ln/lKqL7aWGAADM2vQCQAAAAAMp3K3arx666KlK79VpZw0Mjr6zZ12uOKSW6/fc+7NWXPPlPKMjJfXpGPCY0nOXrHk4FNz5IDSBqA1Cu4AwEZKKaXL7oOrqjqr37kAAAyBA0uqA8fGxnPNdbunYz3UTr8eHZv9rFRVt9+3ABhyWsoAAAAAtG9tSj68ZnTkEae/9MA/DzoZANphhjsAAADANGxfzT3qlrFbPpeqWlCqPDzJHZLcKcm8JNelyuUp+Xmpcu7akZHPnnX4wZcONmMA2lYNOgEA6EUp5c1Jju3YfU5VVQcMIp+thZYyANuE2Un2T/LwJPdJct8kuyfZNcmOqf+9eH2SW5JclOT3SS5I8p2J7dr+p9w385I8MMmDkuybZK8k++S2Quq8JHMn/ntz6nN0fZIbkvxhYvtjkp8n+V6SK/qb/lDbM8mBqd+P905yz9Tvx52T7JRkLMlNSS5NcmGS3yY5N8lnBpArvdk9yUOS3C/152vvJHdJcsckOySZs95/b0iyJvXn7KYkl6T+Xvpj6u+mHyf55cQxMBV3TfKAJHdLsl/q7/rdk+w28d85ue09mNR/563Obe/BW5NcmeTi1O/FCyf+u+59OWlfKQCAGauU8uaysbMHndew63JOSynloEHnBUDPZiV5epIvpC4elGlua5OcnuTw1EXnYTcvyZOSfDh1kXxtpn9uum2/S/LRJIcl2b4/T2mo3DXJ0Ul+mGQ8W35+z+l3wkzLHZK8MMnnUhcnm/yMldQXv76f5J1JDkgy2pdnxTCoUl9A/Yck30hyVZp//3X+HXl+kk9PjLk4yR6tP0sAgCZMp+BeStmllPKqUsqXSim/K6VcW0pZW0q5spRyXinlI6WUJ5RSJl3rZLKxSylVKeVZpZTlpZRLSymrSyl/KqV8oZTyuCk8r9FSypJSypmllCtKKbeUUn5TSvlQKeWeE8cc1mX867fk/HWMeeImCu2T+cx6j5/Sa1FKOXaS8zavlPIPpX4dbi6l/LmU8rVSyhM6Yswupby0lHJOqV+3W0opF5ZSTiqlPGCKz/d2pZSXl1K+OHFuryn1++DSUsq5pZRjSin7TPd8AmzCFWn+H/a7TGHcHZP8Y+qZ102Pf1mSf8rwFd5npS6An5p6tmKbxZf1txuTfDZ1QXCmGNT78sGpZ6av6XGsb0/E2yHJdQ0/j2sy+IskK9P867O4T7nvlORlqV+jsRaex2TblUlOSvKo1p/l1Jyc5p/jm4Yw5+e3nPP67p7kbWnnAs90tj8n+XKS1yV5aFwUAgBmoqkWeSeOHSmlvL6UcsMUi8nnl1IevqVjl1J2nigSb8p4KeWfJom7Rynl+5M8/sZSyvPLVlZwL6XsXUr56SRjvb/UFzL2KqV8b5Ljbi2lPHeS51mVUl5R6gstm3NLqQvvFpoHmtLvwmaV5O+S/KmFcTu336V/Rbxe7J56NvXFGXzx5UdJnpPBt3vt9/typyQfTHMF2HPXi31CC8/lGZs/ha25S5ovVP8+Sdu/29wjyfFp/gLIdLcfJzkidSutQTm5S169bgru3d0/9YXNfl/k2dLtmiRfSfKGJI+ItTYBgJmgTL3IO1JK+eQUCqydVpeO2dWbGfsHpZ6VvjnjpZSNZraVeob3L6bw+LWllA932T+sBfcfllJ+NIXxXlMmL8qvc3Mp5W5dxq5KfQfDlvpsKWXQxRBg69DPwuY+Sc5uYbzJtvEkb8/gC8jdzEs9E/+aDL7I0rl9P3U//UHp5/vycan7Gzc51voF90e08Fy+PKWz2I43TJLXdLe3tJjvnZIcl7rX9aA/V922C1K31RrEd9TJ08h3c5uC+4Z2SvKBzPxC+6a2Zzd/SgAAtlCZepH3H7scN15KeXupZ0zPLqU8vJTynS7H3VBKuesUx17n3RNxtyulPK+UclOXYz7XJeZ7NxHvHaWUu0zEO6TUrXC6mXbBvSOPbg7azGN6KbiXUs8mX1JK2bGUsk8p5fRNHFdKfQfAg0op25d6pv+NXY55R5ex/77LceOllONKKfcq9d0JTyx1+59O/9DEuQW2ef0qbD417feonWz7XGbWTL2npD+z/HvZxlO3v9ixpXMwmX69L1+QeiHBpsf6Tsc45zUc/9bUd0YMwk+mmONUt7WpFwFu2kiS16Ze3HTQn6WpbOeknoXfTyc3lPv6m4L7bR6Y+k6rQb+3etkU3AGAwStTKPKWumd7t/Yh/9kl3u1KKRd3OfZjUxy7lFKO63LsB7scd3HHMbuV7oXjD3eJd89St07pNMwF97d0HPeYTRx3aynlLh3HLuty3Dkdx+xcSrm6y3Ef6pLjA0spYx3HXVtK2W2LTiTAxvpR2HxzprfwZNPbx9N+24rNuV3qIvagz8WWbL9K8rA2TsYk+vG+/Ke09778bsdYr25hjJdN8Vw26b495Lup7ast5LlvkjNbyLXt7YbUr2u/Zruf3MJzUHCvPSnDc7Fnsk3BfSsx6F9+AKAfDk39D+71lSTv6TywqqrrknykS4y/KaXMmcJYJcm/d9n/vS779igbtilZlO4Lzr2rS54XpF7kbfJkSnnRJorW6/v55uL0wViSEzv2bSqvL1dV9aeOfed1Oe5OHX8+NBv/438syVs7H1hV1XlJVnXsvl38EgzMbCNJ/ivJsZkZLV1ekLr4Pyj3Sj07+PAB5jAd90i9wOQm1yMZQq9I8m9p733ZGfeTSW5peIx+LvTY5phLG463IMlPkxzUcNx+2CF1n/nPJtluwLkwffOTfCH16wkzgoI7ANuCx3TZd1lVVZds4vifdNm3U5L7TWGsK6uquqjL/hu77JuVDVem7zab7dqqqn63ibG65TmsLq2q6tKOfTekngnX6cdd9l3TZd/cjj936437s6qqrtpETr/ssu/gTRwLMGgjST6a5JUDzqPTW1P37O63g1L39d5oPY8hMSd10fj1g06kAU9P3VO5TZ0F978k+Z+Gx3hMkv0ajjmZKvWCuk26NMnXGoz3wiSnZfIFcofBM5Msz+DaBjF9+yX5UlwwYYZRcAdgW3DHLvs2VWxP6h6v3ewxhbEu3sT+qcyy6vZL/qZymWysYdRZbE9VVSXJzV2O7XZOZk9hjG7vgwdvatp/6tvROw1r4QbY+r039YzymWY09YzazougbTosyelJdu3jmG2oUt+Nd/SA8+jF/ZN8Iu3XHrrNnF/WwhjPazjmZA5I3aqlSR9LsqahWK9L3W5kKr+DDYPHpu7r3u33xZmsDDqBARpN8qlsfCczDJyCOwA0q9tM9iRZPc14k/0SvTX9gt2tsJ50f47djp3KLepNnC893IGZ6J/T/SLhTPFXSV7Tp7EWpG4PMZU2cMPiX5K8fNBJTMN2ST6dwc08PTPJbxuO2c+Ce9NjlTR3EeLFqS8GzYTWVU26V5KvZ7gKuN3uBt1WPD/JowedBHSj4A7AtuDyLvv2nOT4u2xi/0azsBt2ZZd9d57k+L02F7Cqqo9Wm3f/6ac8VLq9D7bUrAZiADTtDYNOYAr+Me331314klPS39n0/fJfqWfuD5N3Z2rt+JrQrfBbUi+Y26R7JXlowzG7mZu6FU+Tvpnk1w3EeWrq9Y62tmL7Og9N/T0yLBfttqYJOFtidob77h+2cgruAGwLzu2yb49SyqaK7g/usu/6JOc3l1JXP+yyb9dSyqYuAHTLk03r9j740RQuSKxv775nDbB12C3tLl66a+pF83ZscYxBGk3do7+fPcR71c9FRjdV/D0pzbVQWacfs9yfkObvqmtisdS7Jfl4NlyDaGt0cJK3DzqJKdpWC+5PSHLXQScBm6LgDsC24LQk13bsq1L3ntxAKWWnJEd2ifE/VVVNty3MVC3Pxi1pqnS5Db+U8tepZxi15aYu+4a9nco3svHiqg8ppTx2cw8spTyqlHJqKaXpXqoA25KjWopbpS5Gb+3f0Tun7lfsbquNbargfmnq3wOb9Jy0X3B+bsPxrk7vi8jOSd2uaZjarfTiDUkOGXQSU7CtFtxfOOgEYDIK7gBs9aqquibJv3X50etKKW8vpexTSplTSnlEkjOycauWG9OHWxarqro6yQldfvT6Usq/lFLuXErZrpSyOPU/Htu81fUPXfYdVUrZr5QylLOaJt4Hb+vcneS0Uso7SikPKqXsVkqZO3GuF06c9/OTfCfJk7P13j4N0A/3Tr2IZtNeluQpLcRd3w1JTk1dhDsgdV/6XVMXv++UunXKM1LPIp5swfNePTp1ex42NNnfz00vnnqn1GsFtGXnJE9qOOYns+n1cqbqranbNm0rqtSLzO4y6EQ2Y1ssuM9KsrCl2Ocn+VCSFyU5MPWF3N2SzEv9nth+4s97JXlE6r97XpG67dfyJJe0lBcAQP+UUt5cNnZ2l+OqUsonuxy7OatLKU/oZeyJYxduIv6sjuPmlVJ+MYW81pRSju+y//qGzut/TCGHUkp52Jaej1LKsVM5buLY67scu1FP01LKki7HXdTluKqUcuIUn1s3d+3x1AJckbpAsq1ux/Z+Cjewe5KrWsz3ktQF7l23IKfZSV6a5KKWcro+k69FMx3D/r78ySTPbVbqiyBNjvfxqZzUaXpxw7mWJA/sMae7pS7Yt/06jic5K8k/JDko9VpG20/ksEvqHvpPT10Q/XMf8ilJ/qO3U7eBk1vIr+0FqdvIudd2U49sIafPJ3lIj3mts1eSv029jsWPk4xtQR7PbigHBswMdwC2CVVVlSR/l+T1qWepTcX5SR5TVdXXW0usQ1VVN6WeNfWDSQ67KfVzWdXlZ7c2lMo7k1zYUKwZY+J98JLUsyGvHnA6AP10TurC8YGpZ+hul7owfOfUMwXfk7ro2ramZwYfm/Zann0+yX1S/524JX9nrEl9x9p9knylhbx2TPLvLcQdZpPNcF+buuVQk/4m7S0C3HTv+x8kOa/HGO9O/Z3RlnUFz/ukLrS/K3Xh/c+5bWb+NVtHJZsAACAASURBVEn+X5Ivpp5RvG/qixNtzyh+ZZJ7tDxGL8qgExiAJtexGk+9vsgzUxfHm3Bx6hZOb0xdxL9T6jZRn8/U/x3KkFNwB2CbUVXVeFVV/5l61sGrknwpyW+TXJd65sEVqf9B8pHUC/E8oKqqbguZtp3nZalvGT8y9T82rkxdSP9NkuOSPKSqqs+kLpJ0uryhHC5P/QviMUm+n9tmDw69qqpKVVUnpH4fHJ76NuvzU5/nsdTvhz8k+WmS05O8I3WbgP2qqrpwEDkD9OD01MWJA1IXsc5Oclnqv1fWpu5xvTJ1YWDf1AsFrm0xn4elvjW/CX+d+iJq09bNGn1WNl77Y0tcn+Sw1K0Gmvb81M9/a7A6dau8NyVZnLpdz26p6xU7pP77+oFJXpDk/em+yPzmWr6dlGZ/j9kx7ayls1eSxzUcs9fFUh+ZerZuW65OfS6flbqgPlWrU8++vk+SU1rIa5052bgl4UyyVfx+voXu3mCsd6X5C3KdrkjymdTv8Tukfr9/PsktLY8LAMCWKvUinp0+Mei8AJhUv1p33JxkyTRzPDTtto9oqqD4wZbya7pH+kjqgnLTeX6wwRwH0VLmz6nvPNx9Gvnul/p1+vVErJ9N4TErG87/a9PIe3Pe2HCONyTZqcecPt1wTutvl6WZdR1GkpzYYp6rs/EaT9Nxcgu5vbKBvPqdc693cXy+oTxuSV0AH5RdU991+6P1ctJSBgCgDaWUY0opky4EVOqe8GNdCu5tzLYCoDn9KGzekN4XlHtei/m9vMfckrqf8w0t5PaxBnLrZrc033P6+jS3oGM/C+5jSd6XZlqyjKZ+r352Csc+t+HnsSbJHRt4Duv7acM59rpg7J6pi81tvA9uSfKoHvNb30iSr7eUa0nyrw3keHILeb2igbz6nXOvBfemLmCe32MeTXp0kk+lblcFAEDTSimfmCief7OU8sJSyl1LKXNKKTuVUh5WSnlnKeWWLsX2b5VSNndLNQCD1XZhczzNtX/4Wks5fqCB3P6+hbyuSruzHV/XQs5NtdTpV8H9hiRPbijnLbVdml9g91UN5ne/hnMrqYt4vXhLCzmt297QY27d7J66vWIb+V6eegHeXpzcQl5H9ZjTIHLuteD+rYbyOLvHPAAAGBbrFdy3xK9KKd16ugMws7Rd2Hx/g7k+vqUcm1iM/Nst5PXqBvKazLw0//qf1lBu/Si435jksQ3lO13vT7PP6bsN5vbvDef2iwZy+knDOa3bzkvvxetNObylnEvqBV17cXILOb2sx5wGkXOvBfezG8rjwh7zgE2yaCoADLe1ST6c5BFVVf150MkAMFAXJfn/Gox3RupCbNPu1OPj90yzrSiS5Ka0105m/TG+0XDM+Ul2bjhmG0rqRU/PGXAevbZY6fTIJPdoIM5I6pY3Ter1ue6X5EFNJNLFMWlvceaPp+7t34bDWorbizLoBAbgpobi7Jve7wKBrhTcAWDmOSr17dbvSz2D71dJrkv9D5O/JPl/Sb6Q5LVJ9q6q6uVVVV0zoFwBmDmOTT2LuCnjqXtKN22PHh//1DT/b9kvJrm24ZjdrGo43pz03q+/H45L8j+DTiL14qrfbzjm8xqI8dgk+zQQZ51bk3yixxhtrQt0YZJTWoqd1GsENLmg8Pqe0lLcXmyLBffrG4y1NNNbuBkAAACYIdpq3XF5krkt5PvuFnK9pcecPtNCTk/rMaepaqNP97sbyKvNljKXJrldAzk25SVp9vn9Okmva+h8pOGcprKI7OZ8seGc1m1HN5Db5uye9hZ7vUsPeZ3cQj5H9pDPoHLutaXMexvO57epL6ZYC4vGmOEOAAAw/D6eelZr037TQsw56a2w8YimEllPk724J9NGi55HthCzSW9PfafeTPGZNHsnyF+lt9dgbpKnN5TLOksbiPHwBmJ0c2pLcdd3Veq7RNvQxvdPL8qgExiACxuOd7ckX05yQeq1FBZkZl0kZAgpuAMAAAy/ttp1tNGyrMr0Z+PfPnVxpEkXJ/lTwzE35arUrXqa9NAkow3HbMrVqWfIziTXJ/lcwzF7aSvzhCS7NpVIkt+n99ZFd0qzLW7WuSr1Qqz9sLyluArug9fWe+geSd6UZEXq765fJfla6hn1RyVZlHptg5n6fcsM0taq0AAAAPTHdWlvhvbVLcWdm+m1lmljEce9MtxFq3mpF5K9aNCJdPG5NDubvCnLkry4wXjPSvK6JGum8dgmesCvb1l6v6jzgCYS6eJn6d9n7byW4j6wpbjTNczfXdP1o9SftdktjjGSugB/j9QXxdZ3a+rZ8P+b5Jfr/ffXqVsZgYI7AADAkPtZmp81vU5bi3JPt6XMXZtMYiuyb2Zmwf0Lg05gE85NXSC7T0Px7pBkcerZsFtilyRPbCiHJFmb5KMNxLlrAzG6+UVLcfs5Vhsz/3uxLRbcb0zyzQxuwei5qS9KdV6YWpu6DduPknwndVujn6deyJdtjJYyAAAAw62tmZxJcm2Lsadj30EnMEPNxPNyc5JzBp3EJJY1HG86M9WflmS7BnP4Rpppj9RWUfn8luJ288fU7YOaNtM+a21dbJ3pvjjoBLqYleReqb8LPpi69c3lqRcxflHqxXzZRii4AwAADLc2C+7TafvSpplW7Jop7jzoBLr4bmZ2e4WPp9n8nppkpy18TNPtZJpYLDVp73N2QUtxuympe3A3bccku7UQd7q2xRnuSfKptNfyrEm7pW45dXKSPyf5ysSf22yHwwyg4A4AADDcLmwx9ky7Ff4Og05ghpo36AS6aPNCUBOuTHJKg/HmJfmbLTh+rySPa3D8P2fLW9psyu0bitOprRZV/R6vrfMzHdtqwf2GJB8YdBJbaHaSJ6We8f67JP+QmfndTQMU3AEAAIbbdS3GXtti7OnYftAJzFAzsWjzv4NOYAoG2VbmOWm2JvPRNPd5betzdkNLcfs93kz6HtpWC+5J8s60e8G5TXulzv9XSZ4/4FxogYI7AADAcGuz4D7TZrjPpELXTDITC+6XDDqBKViRZgt2CzL19j5NFtlKmr140NbnrI2e6oMYbyZ93qa7APXW4OYkL0iyZtCJ9OAuST6R5NPZ8pZUzGAK7gAAAMNtW5rhPpMKXTPJTOwH3Ob7sinjqXsrN2U0ybOncNz9kzygwXHPTPLbBuO19TlTcG/erJbjz/SC/jlJXpHhn+n/nCTLk+wy6ERohoI7AADAcLupxdgzreA+7EWVbcm1g05gik5Os3dyTKWtTNOLpTbdGofh0XbBfSZdXNiUE5O8LDPv76st9cjUi6rOxAuobCEFdwAAgOHWZhF6prWUuXnQCTBlw1JwvyjJ6Q3Ge2iSe0/y85HUs1mb8pck/9NgvKS9i3j9bpnR1nhtXuTcUqMtx79dy/Gb8pHULZ2GoZXVZB6burc7Q07BHQAAgE0ZH3QCHWZSoYvJ9bt9SC/6uXjqAUn2aXCsTya5pcF4SXsXthTcm9f2DPdhKbgnybeS3CfJ+zLcs91fneTBg06C3ii4AwAAMCxmUqGLyc20uyMm85UklzUY77nZdO/rptvJLG04XtJewX3HluJuSlsF95l0p40Z7hu6Nslrk/x1kuMzs16rqRpN8u+DToLeKLgDAAAwLK4adAJsldYk+ViD8fZLsn+X/XOTPL3Bcb6X5OcNxlvnyhZiJv1fEHLnluK2dX6mo80Z7lWSvVqM36bfJzkqyV0m/vu9DNcaIIuT3HfQSTB9Cu4AAAAMiz+0EPNjqQtLw7y9vPGzsu05Kc0W5LrNZH9Ckl0bHKON2e1JO5+zJLlnS3G7qVLPcm7a9an75s8UO7QYe7+0d9GiX65OPdP9UakvHrwk9ZoHVwwyqSmokrxg0EkwfQruAAAADIs2CoH3aSEmw+eCJGc3GO+ZSeZ07Ht+g/FvSPK5BuOtr62C+/1aitvNvmmnpcwfW4jZiyYv4HR6YIuxB+GSJCcmeVqSPVLPIH9hkncl+VrqWfEzaRb8UwedANPX9uIKAAAA0JQ2CoH3Tj2bcCYVWhiMZUkObCjWbkkOTfLliT/vknqGe1M+l/YWpm2r4N7PFhltjbUtFdwf1GLsQStJfjmxrW/H1H8n3DfJ3Sa2/ZLcPXWRvp/uNTFmk+tL0CcK7gAAAAyL81qIuWPq2bAXthCb4fLFJO9Pc73Gn5fbCu5PT7JdQ3GT9trJJO18zpLkAenfxa22Zmf/tIfHrm4si9u0WXBf2GLsmeqGJD+Y2DrtlOQeqYvxj0jy6CQPyaYXSG7Cw5N8tcX4tERLGQAAAIbF5alv+2/awS3EZPjclOTTDcZ7cm7rgd2tp/t0/SLJdxuM1+mytDOTe/ckD24hbjdtFYu/38Njb20si9vcvoWYSbJn6r7n3Ob6JD9O8okkr0rysNR94V+X5E8tjXnvluLSMgV3AAAAhsn3Woj55BZiMpyWNRhru9T9ovdOc61qknZnt6/TS2F5Mk9pKe76dk/y2JZiz7SCe1sF2SOiZjgVlyR5b+r2L6e2EH/vFmLSBz48AAAADJNvtxDziUnu2EJchs+PJ7amPD/Jc9Jc/eWWJJ9sKNZk2vicJfUilW3Xop6XZHYLcX+XusA6XVc1lch6dk2yT8Mx5yV5ecMxt3Y3pP6c/7rhuHdqOB59ouAOAADAMPlymu8BPSfJKxuOyfBqcpb749Js8fJLaadw2+nLmz9kWu6a5LCWYifJaNr7LPc6g7mtxS+bbtPzmiR3bjjmtuCmJB9uOOa8huPRJwruAAAADJOL0k67i9dkOGYT7pTkLXGBoE2fTl08a8JI6iJzU/rRTiap10roZYHQybw1dWG8DS9IvbBlG07p8fGXNpLFxpq8gHGP1N8vTM+PGo7X5ELL9JGCOwAAAMPmv1uIebsk/9VC3KbMS/KG1G0t3pZkl8Gms1W7JskXB51EF79NcmYfx/ufluI+MPUFrqbtluSdLcRNkivSe5ud3zaRSBfPSTMXdXZM/b7fvoFY26qbG47XRt9/+kDBHQAAgGHz0TRf2EiSp6edQmAv7pDkmCR/SPLuJLcfbDrbjCbbyjTlpDTfTmkyy5KsaSn2vyV5ZIPxRpJ8Iu2txXBikrU9xvhd2imgzk39ndhL3/p5qdsVPaCJhPrgM0lekWSHQSfSYb+G493QcDwAAADY6lyRumDW5NbmTOftWsi3qZxPaCm3takXdhy0B6XuB3xTuuf55gbHGrb3ZT9USf5f2nmPTWdbk2TPVp9xd5+aZr5T2S5Ncr8GchxJ8pEW81ydZK8G8kySn7WY52dTF9+31F1Tt+nq13v5+dPIsdMPJmJdleRdSe7VQMwmfCHNnqvj+ps+TZk16AQAAAZh8dKVby7JsRvurc5ZvmT+AYPJaHAWL11xWEn1pY7dNyxfsmCngSQEMDXvS7Ikzd+5PZrk5CR/leToJGMNx5/MrqnbQxyR5CF9HJeNldQzyttqUbKlvp7kkgGM+/4kz20p9h5JvpnkRUm+Ms0Yu6T+vLa5EOsXk1zcUKxzk9y/oVidnpV6hvWRqQv7m7NTkqOS/PPE/w+j3ZK8cWI7N8nHUs/Uv2IAuRyU5t+Hv2o4Hn2ipQwAAADD6H9Tt1FoQ5V6Bvl3kjyipTHWuWPqAtlpqWf8fiiK7TPFx9JeS5Ut1a/FUjt9P+31ck/qgumXk3wuyT234HFzUhfqz0+7xfbVSf6lwXjfbDBWN49I8pMkpyb5uyQPTb0YdJX6gt4Dkjwv9Xv74iTvyPAW2zs9JvWdT39Oclbq9mD37tPYC1OvLdL0xOYLGo5Hn5jhDgAAwLD6pyRPS7JzS/EfnuR7SU5P3d7l66kLcL3YPXVh6OAkj0u9gORojzFpx2WpZ17/7YDzuCT1BZlBeWOSJ2Z67UqmokryzCTPSHJ26s/Z91PP7r0myY2pi8V3TnLfJPOT/E3qGfJt+2CSXzcY78wk42l3AuxIkidPbNui0dTfrY+b+POfk6xKvejtj5Ocl+SWhsZ6UJJXp25D1vRrujb1rH2GkII7AAAAw+ryJG9N3faiTYdMbDcm+WGS76YuCF6U5OqJ7ZrUixZun3rG6K5J9k7d+3nf1DNLH5DmekHTH8sy+IL7yel9wc5e/C7Je1K3HmlTleTAiW0muCwbtR/s2aVJvpW6/Qj9cefUs/qfN/Hntalnjv8qyW8ntkuSXJm6Fc2VE8ddP3Hsjqm/2++Q+vv7rqkvxh6cLbsrY0t9P8m1LcanRQruAAAADLMPJjk0yeP7MNYO2XDmJFu/01NfWNl7QOOv6yU/aG9LfdHpYYNOpE9K6pY117QQ+3NRcB+kWanvlLjvoBPZjM8MOgGmTw93AAAAhtl46pmLfxh0ImyVxlLPMB+UlalnmA/a6iTPTnLdoBPpk/9I8o2WYn8q7RTy2XrcnPp9wpBScAcAAGDY/SXJs1K3fIGmnZz6ws4gLBvQuN38NnWv6rFBJ9Kys9Ju+5zrk3ykxfgMvw+kblXGkNJSBgCgUynV4qUrn5mMLClVuX+S3ZJckSrnpqo+uPzF87/Z7WELlq54/EiqyRY1uyF1Meg3qaqflmr8lBWHL1iZqirdDl68dOWby0a9Q6tzli+Zf8BBJ5+53azx8ZdVJc9Ocvckt69SvnzGkoWHrX/0QUefOWv2XmNHJNVzU986u2OVXFyS0zI69oHlhy9uciEwgEH6XpKnJvlqku0GnAtblwuTrEiyuM/jXpXkS30ec3NOSfKy1AXjasC5tOEnqb9Hel0ceXP+I8lLkuzS8ji9+N/UF1meNOhEtjGXJvm3QSdBb8xwBwBYz8ITlu+8aNmqr5aq+mypysIke6ReKGnPlDw94+XMxUtX/dM0w+84EW//lPKKarxavmjZynMXnrB8ny0Jsvik0/eePTb2narkvUkemeT23Y475IRv3Xn2XmM/SKoPp16AbPckc0tdoH9lxkZ/sujElc+Z5nMBmIlWJnlaklsHnQhbnUHMNP9EZuZ7eWmSfxx0Ei34Ver1IPrRNufyJMf0YZzpuih1z/4rN3cgjRpP8uJsO62btloK7gAA/2d8u2p09JQkT5jkoKqk/OshJ644oJkxq0dVoyMrH/35c7ef2vFl+zI+60tJ9aCNfpLq/2aaLf746TuMj65Z2e249eyQKh8vpTpki9MGmLm+nmR+6oIWNOWU9L/4OJPayXR6d5IjkqwZdCINOTfJ/kku6+OYH0zy7T6ON1WXpS62XzToRLZBb08y2d2yDAkFdwCA/1M9LCkHVcl7ZpWRvdeMjmxfVeX5Kbm588DxVK/sfPRoyViS71Ulx4xUZf74SLlvtWbtHvtffPZoGRvfZbSq7lWqvDrJtR0P/audrr3lyCkm+dCJresTWPc/Zc3ovyW5d8fPS6py7JrRkTvPuunW7aqSBUl+lyovm+LYAMPi3CSPSHLeoBNhq7E6ycf7ON53k/yij+NNx0lJnpiNf68ZNl9IsiD9v6CyNslzUrcOmil+n+SxqdvJ0F/vT/Ivg06CZujhDgCwnio5/owlC9643q5PLVq26tEp5RUdh+7f+dgzjly4PMnyjfbX/7l2Yrtg0YmrdklV3tYx8KGpF0iaqpUjpRwzZ/zmH63OzjuPj65ZmKo8LEkWfGzF7lldHdmls+oHlh+x8P9n787j46rr/Y+/PpOkC3RjawVZBEHA0pYuXGRtC0WBq4IUCoJQEAVFQdDrBRXKtICKPy8qIIuCXVgtLQIKiAWSIiBck9KmFC+Csm+lhZbuTTKf3x/fSTuZOTOZSWZJ0vfz8TiPJt/5nnM+58xJ0vmc7/l8p6R8//hnf/vI0W7VL6B6xyLS87wGHEQo2/BdoKqy4UgPcCvhWiqHW8q0n86aB+wPzADGVjaUgq0Bvg/cBETOp1MGbwBfBB4hlB6spEbgaOCdCsexpUkA05KL9BBKuIuIiIhs5sSaf5LZ6s8CbRPuxhDcLWrC06N+9/hYa/HjE8boGOzl4QNUyoeozM90ju+Wb5Dm9ujGt+yYuvj45mTTWkKd19sAqjYywY2MEjXekrgmve0vX//cK0fd+tgfcFTLXUR6onXAfwNzCAnMYZUNp9MSQB0wE5hb2VC2SC8Qnp44uMT7WQX8vsT7KKZXCWWcLiQkDbeuaDT5eRo4E+gKk8c/TUi63w/0r1AMtwHnAasrtP8t1fuEmu1/qnQgUlwqKSMiIiKy2bK/fPVzGfUq3W1NRN/qcVPr2oyW/OyNjww+6tbHHiPhdW5caHCYw8fIb8RS3h+w3O37Kcn2TGZjIlpXPHruUa9Hb1AlF0Skx/tfYCRwOl0jwVaoBuCHwO6E0hezCKNzpfzKUVf9brpf4jMBXAPsRRgx3lVru/8TOIlQNqUr/S6oJdzI+XeZ97uakPA9g+53zXVnLcCNwN4o2d4jKeEuIiIistmbUY0G69tbcVy8tjpRXf0wzhHFD6uN9+adM35hrg5ubBfR/FaOVd7uXEgiIt1CC3A78GlgMvC3yoaTUxNhJPt/EZLsY4CfANE3TqWcfk8YgV5K3aWcTJR3gG8CQwmJ91Kfq3wtBL4G7Ed44qVSJWRyeZ4wT89vKH18DtxBSPhOL/G+SuEY4HjgF0A94fd7d7AB+C2wD+GJgg8rG46UihLuIiIiIptEjmTHqxIb21uzehc/wYxRES/dHTPbv0/L2q3nfe1Im/e1I82d8zoeo2eMwBcRkYI0E0aIH0xICl5DKIlRSQlC/eTrgeOAbYHxwP9Q+dikrTXAXSXcfiPhiYzu7iVC4v3jyX//RrjOy+kDQm35gwhPuNxK1x1532oFcC7h99NDFD/x3gL8gTAX0VfovoMulhFK8HwXOADYhpCE/zEwn3AeuwonXP/fBnYGzgFermhEUnKq4S4iIiJSBBY9sn3RIW/+9bR4PN7mA2Ysxq7e4Y9PsXZH25uzPGLzH8+xyk4djUZECrZDpQMo0HqImIK553gB+F5y2Rv4HHAUMIrS/W5MAP8iJFYXA88QkjEflWh/+ehu12WlnZtcpH2rCCPdbyJcZ8cklwMJT28U0zrCz1UdoUzH3+g+I5/TPQP8JzCcUArrJCDv+X4iLAL+SHh64rUC1jsruXR1q4A/J5dWuxLm7RhGOI/DCL/na0ocSzPwIvB34FHCxMJLS7xP6WKUcBcREREpBvfBESmp59KT7QAJ55CSZq/c67GMPQyacPO8XbPUcd+/lOGIiHQTLyaXa5PfDyb8fhwK7EKYk2NnYAjQGxhA+EzdnzCCsXVE5RrCyNrlhFGY7xBGqb+S/PefhMmuRbY07xOeLpmV/H4bQgmV/QjJ5I8nl48BfYC+wFaEn7dVhETmCsKNwDcJ5fJeJ/xsLSDcQMs+x0331Ah8P7nsTRitfwDwieQyGOhF+H20Krl8RLiptyS51AJb4hOSryeXB1Paqgm/w3cj3FTdmfD7fadk+wDC9bYVYQ6mGmAQ4cbzasITEs2E3/Gty3uEa/DfhJHriwk3f2QLpoS7iIiISDEYKzOb2Du97ajfPn4s+GGlDKWlF4/GmlhL+LCwOZ6q2HeBC1PbPvvbR3b3UANTRETaWgr8JbmISPF9SBgB/GilA+kmWm8KzqhwHN1ZM+FGTa65jUQ6TQl3ERERkSIw8yfd7czUNoeDPnvLY1e2uF+3dazP2nVsmIj7L0sdy2OTJyw/6tZHb8HtgrSXLphwy2OrzFpubIrVfFDtLYd6wm4gjCITERERERGRTtKkqSIiIiJFsKr/VncSMbGdw49iZu+u8w0f4UzH6YUxvdTxWE3LD4F/pDcbXIpXvVXTklhnCZsH7I5zU6njERERERER2RIo4S4iIiJSBH+bdPA6r0p8Ec/5iOpKc58E/G+p4/nLGZ9bE2upOdKdBTm6rTXzM838kVLHIyIiIiIisiVQwl1ERESkSB4966jFiV4+wuAqwiRVawkTLC0x+HkLjPjLORP+VK54Hjn38Hea34odaG7n4swnTN63AXjZ8RuqzEb95ewJd5QrHhERERERERERERERERERERERERERERERERERERERERERERERke7nUsDTlr9WNKJM+cbYHY6lknR+REREpA3VcBcRERERERERERERKQIl3EVEREREREREREREikAJdxERERERERERERGRIlDCXURERERERERERESkCJRwFxEREREREemYKwFLWw6raEQiIiJSUUq4i4iIiIiIiIiIiIgUgRLuIiIiIiIimXoDpwDTgUZgGdAEvA8sBuYAXwWGFLhdA04G5gHvAhuBt4B7gLE51jsa8BzLquT2ngSuByYk91UJA4BvEs7Ry8AKoDkZ39PAVGDXdrZxKZnH+Nfkax09h62qgK8BtYT3c30yzl8Deyf7HB+x/1UFxtkdj0dERERERERERESkqE4lJD5zJbhbl79FrJ8tuToQeDDHthLAD7LE1F7CPVts2RLbxUgUpzPgW8DKPGJbT0i8ZxsEVopzCOEGyf/mWH8N8BXKl3DvascjIiIiIiIiIiIiUjTXUHhSO11UcvXvhBHI7W0vQXQN8I4k3B14CeibZ4ydSbgb8JsOxHc30SPxS3EOtwKez2P9ZuCmiPZiJ9y74vGIiIhIJ6mkjIiIiIiISPBN4KKI9hcIJT+GAL2AvYBLgOUFbHsMMA74ObALIQn+FWBdWj8Dvh2xfgvwLGFU+BHA0GQ8VcAgYB/gAsLo8lR7Al8vIM6O+k7Efhy4EdiXEOPngbfT+pwMfD/PfXT2HF5FOG/prgZ2Tm7vaOB14Nw8Y+qMnnY8IiIiIiIiIiIiIgD0JyTQ00cBP5d8Lcr2wE8i2qNGMztwQ0Tf6yP6vdnRgwAui9jew3nG2NER7gOBDyP6/TpieyMINw9S+60Ets1jv505h9sSyquk97spYnt7Axsi+hZ7hHtXPB4RERHpJI1wFxERERERgWPITPoCnE/2xOQyctfXTuVEJ+efjWgbQvYJT8cCvwCeAN5JxpaaRJ0Wsc5uecbY6zTzDQAAIABJREFUUccQRrCnagGmRPRdBDye1jaAMEFtezpzDo8ilGBJ97OItheBB/KIp7N62vGIiIgISriLiEh2hUySJqWnyc5ERErrkIi2pcBTRdr+MuCNiPY1EW3VhFIxqQYDjwF1wIWEmt4fA/rlse9sI/SLJercNZK95M4LEW3j89hPZ87hmIg+K4F/Z9nXc3nE01k97XhERESE8EdbRERERERkSzckou0Vwg3OYshWJmZ9HutWE8rCjCpSLMU2OKJtJIWduz3y6NOZc7hdRNtbHdhXMfW04xERERE0wl1ERERERKQcokYtA2zMY90TiE623w3sD2xNKDdiwHkdiq5zinFTIqqcT7rOnMMoueIu1o2WXHra8YiIiAga4S4iIiIiIgLwXkTb7oQkdqWTlUdEtC0CTgMSae27lj6cDEuLsI1SfzZdFtG2Y47+O5cqkCLpaccjIiLSY2iEu4iIiIiISHSt9sHAweUOJEJUyZbnyEy2Q3Q99VJ7OqKtgc2j7vNZdilxjPURbdsAH8/Sf2QJYymGnnY8IiIiPYYS7iIiks2VZH4YPqyiEYmIiJTOw8AHEe3Xkn1i0oHAFSWLaLOVEW17R7QdS2X+Vv8ZWJHWNgo4NI91PwM8AOxW7KDSzCOzhIsB34no+ynguBLH01k97XhERER6DCXcRUREREREYBVwaUT7KOAZYBJhpHkNYYLPC4B/ABPKENuTEW0HEW6ODwH6A2cCd5YhligrgGlpbUa4ifFTQp35bYHehLInE4DLgSXA34AvJPuX0ofAzRHt30vGsiPQB/hsMu5eJY6ns3ra8YiIiIiIdHt3EeqRpi7Ts/T9RkTff0T0uzSi31+TrxlwMmE0zruEyaDeAu4BxuYZ8wDgm8Ac4GXCh7vm5PaeBqaSvW7p1sDzEfFl+2D6ecJj2ql9m9JizXW81cDXk9+/D6wH/gXcSBhlVOrjzSfGPsCFhCTC+8nX7stz3UrFXIzrqDdwCuF6byTUQG0inIPFydi/Skhg5FKMY21VDZwLzE/Gsz65zeuAvZJ9jifzvKzKc/siIpK/X5L5+zbX8reIbRTyN3RClu2m1jTvC7ySRyxrgd9FtL/RiRjz7WfAb/OIMdvyiQ7uF/I7hwBbEf3/wfSlifB/tnz+7hb7PFb6eEREREREpIPKmXAfCDwY8VrrkgB+kCNWA75FeJy6vQ8U6wmJzqgnePYlfLBIX+e0tH47Eib/Su93SZ7HO5gwEi1bjBuAc8pwvLli3IVQ+zX9tY4m3MsRc2evI4BTCQnx9mJ0ohMoxT5WCNdb1HvRuqwGvowS7iIi5fQVwiSqHf17UYrk6jDgzRxxrCAMGIj6f1s5Eu4Q/kaeSyjNk8+5S10+0Yn95nsOIdxQ/98ccawh/N09KeK1qIlKK5lwL8XxiIiISCeppIyIpPISbLMPIYl7bI4+BlxFdM1RIzwuez1hRHF7egNTCCPX0x9N/gfhQ2i6X7P5Q54BM4Ad0vr8Cbg6j/33Ae4n94RlvYCbCMnfdMU83mz6An8gPN4dtf9ClSPmzl5HANcAd9D+yPVcin2sWwOPEf1epPaZBXyuoEhFRKQzbic8pXQq4f8FjYQnoZoJScrngbnA2YQbouWwGBhB+Fu3hDCafXXy658nX/tTmWLJxgl/J3cGziKcxyWEc9YCfAS8BiwEHiGUmzkJ2B14tUwxvkcox/N1oC4Z2wbCk2U3EEoI3UW4IZ5uaXlCLEhPOx4RERERkW4raoT7rVn6dmaEe+vy/wgfvvoQRpSvjejz+4htXhjRL0H4ALEPYdTzfxLKiqT3++8sx3NTRN8ngCrguxGvvUKoO5rv8SYIo5p3JCRcxwEvRPRbQRgNX8rjzfWeRC0PtLNu1Eiscsbc0evom1m2t4S2NXn3BC4mfFiNGrFY7GP9VZbtTQM+Rrh+jgBezBK/RriLiIiUxgNk/t29raIRdU5POx4RERERkS4nKuF+S5a+nU243xDR9/qIfm+m9RlImBAqvd+vI7Y3gjByKrXfSqIT5X2ABRHbnUEoAZLath44IGIbuY73moi+uxEe6U3ve3mJjzdX8vpRwmjwrQg3B04nJIBzrZuecC9nzB29jvoDyyP6PZd8Lcr2wE9KfKzbEX3D4JcR29sdWBfRVwl3ERGRwkyl/YluJ5D5d9yB40obWof0tOMREREREem2ohLuv83StzMJ9wShXni60yP6NtG27MYpEX2aCYnKKPMi+p+Xpe+ehBHm2ZLRrcu3s6yf63h3ztJ/VkT/hpTXS3G82ZLX84iuA9reuukJ93LF3JnraFJEHwcOzRJjNsU+1pOzxJVtotU7I/oq4S4iIlKY2wh/Q+cDkwllBXsRbsKPIZQQTB+A4YSnITtSeq/UetrxiIiIdHuq4S4iqRIl2OYyoifqWhPRVk0o69Iqqg56I2G0cpQXItrGZ+n7MqHuqmd5HWA2YQR1IZaTOcK61aKIthFsTnyX8njTfZ+QLO6scsVc7OtoKfBUHvtNVexjHRPx+grg9Szbi7p+REREpGMOJzzd+Aqh5vlHwN8JJeB6p/V9ic03yruqnnY8IiIi3VZ7oxtFZMtSiv90Z0s+r89j3fT65gAjKSzOPXK8NpcwsVfURKpvAF8rYD+t3i7wtSpCmZGllP54W71HmKysGMoVc2euo6hJUl+h8Ou92McaNTL+rRzr5rq2REREpPiaCSUXf0C4Kd7d9bTjERER6ZKUcBeRVL2ytPftxDajRiADbMxj3WLcAIiq4d6qL3BQltd2JCRTnyhCDPkq9fG2ihop3lHlirkz11GxlOtYRUREpHTOI0ywfiRhnp4dCBOVb0UYFb4UWAw8DdwNvFuZMPPW045HRESk21PCXURS9cnSHlU7uxyWFmEbuX7PXUso6ZJtvbsISfdC4tipwNdagA+SX5f6eFvlMyo8X+WKuTPei2jbnVC3tJAkerGPNaoUzcdzrJvr2hIREZH8rAL+lFx6gp52PCIiIt2eEu4iW66okcH9svQdWcpAcngaOD+trYHo2teFOoPMkjFO28mjdgJuB44m//r22xEmTY0qgbJ/RNsiNtdSL+Xxlkp3iPkp4IK0tsHAwRRWx73Yx1of0TaIMGlqVB33qOtHRKRoahc0XmrOFW1b7clxo4cdVpmIMuUbY3c4FpFu7njgD2ltqwmTtYqIiGzRNGmqyJYrarTuQbSdbBJCUnJs6cOJ9Gcy60uOAg7NY93PAA8Au0W8NhS4Ia0tAUwEXk1rPwq4NI/9tTLgooj23ZLbT/dAytelOt5S6g4xP8zmpwhSXUv2m0wDIT1RU/RjfRRYG9H3uxFtuxM+2IqIiIiIiIhIF6aEu8iWK2pk7/bALMIkk/2AScB9tB31XU4rgGlpbUZIoP6UMOJ3W6A3oeb6BOByYAnwN+ALZMbeD5gDbJ3WfjVhlM6pbB5x3moKcEQBcV+UjHunZGzjCcna9Fr4K2mb+C/F8ZZad4h5FdE3TUYBzxCu88FADWFS0wuAfyRjTVXsY11OmLgs3QWEZP9OhDJPE4BHyF7ySURERERERES6CJWUEdlyPQj8C/hkWvupyaXVR8BvgHPKFFe6XwKfpm35l37AxcmlUDcD+6S1/S8hMQohMXo5cFXK61XAHYTSOu1NNFUPNAGXJZdsnDDJ1ftp7cU+3nLoDjHfCOwNfCetfShhorEor0W0FftYf0h4imLflDYj3CBIvUnQDNwEfKMD+xARERERERGRMtEId5EtVxNhZG96wjfVW8AxwHNliSiaE5L93wA+7OS2vkHbmwkQbiicSjgfrX4KPJ7W72PAnWSW3Em3nlD6I1dt8A2EY7oz4rViHm+5dJeYLwROp3OTnxb7WNcARwILcvRZC5xJGOUuIiIiIiIiIl2YRriLbNkWACMIJVCOJdSXjhFGvt8LXA8sA4ZXKsAkJ4xMv41wk+BIwmjzIcA2hKTlh8nlPcINggbCaPNXk9sYBfwiYtvfIhxvqgQhMbsQ2CGlfTwQJ/fIdQgJ3XGEUdCnEUZW9ydMpDovGcdLOdYvxvGWW3eJ+XbgHuAE4LOE62LHZIwrCE8wvAg8RHgKJEqxj/Ud4EDgq4SbP0MJ18sbwF8IteZfRDXcRURERERERLq8StVlFhHpCS4lc2LNJ4HDKhCLiIhIp9QuaLzUPP3vmj05bvSwLvN3Ld8Yu8OxiHRzxxPmP0q1mjBoQEREZIumEe4iIiIiIj3EQy+91LvvqrVfMrfPAaMJEzAPBFsB/q5hL2I81LSRByd8Zth7+W7X3e2JBc9PcvxrGMNwtgXex3k6EeP6I0YNnx+1Xm3DoqMNezjHpldjrDH85YTbQoz7xo0c9piZeUEHXgTPPPPSgPXVa08zix3p+P6EyeT7YSzD+TfGvOpE1a2Hjhn6erZt5Er0d/Qctpo9e3bVDnvsfZbF7DTc9gNPPj1njyQSiWuPOGDEi7X1jcebZSZBx40enjUJWozjLoM+hKfAjgX2I0x2vg1hYvT3CCUSXwCeTS5LgJYc2+sNfAlI+zmJfNot/efkaMKE6dmsJjzt9jLhacn7gMcIT8hFyTWAow+hjN0phHmXtgfuJ/qptwGEJyuPJEzkHt7H8LTqvwlPWd4K5PM+VgNns/nJu36EJzUfJjx5l+tJTRERkS2eEu4iIiIiIj3A/PrGU33VumtwG5L5qm8PbO/4fjgTq2t4Bjgon+3Oq68fOP+5xXcSkp2pacOdME6MORPr6hf/aNyYYT/pQNj9cPo5NsTgEJxvzV+w+Jkn65ecXK4Eb0iELz5vPet+DDbA0/OizhBgCM5BzdZycd2CxqvHjhw21cwS+e6js+fw0WcWD6mu8T8CB4R1N23gk+DnxWJ2Zm3D4nNxX92VjrtI9ickmXeNeK1/ctmTcD2fnWz/MnB3lu2dClxDKAWXbvvksh8wEfL/OUnRL7kMAQ4hlC98BjiZ/JLdrXYBHiAcfy4GnAf8mJB0TzckuRxEmOD9amAqoYRilB0JNxvS9/tJ4NvAWcDXgXXtHoGIiMgWSpOmioiIiIh0c3UNjde4cUcySVpE3qcm1us+PJkojmaYX1XXsKhY5Vo+02wtjz399NN9i7S9rNzd5i9YfLOHeWuikpXpeuNMqVvQeKe751mes3PnsL6+fqvqan8MOCDH+lsZPgPj6LwiKstxF0UfwgjxqGR7R1wD3EF0sr2UPkMY5Z7vNd2XUK4lKtluaV/fTCHvI0wB7iS6vOzWyThzJfm3BmYRng4QERGRCEq4i4iIiIh0Y3X1i75JmAA93QuGnVxT7UP6+cZeTtVeZlwCLC9g82Nwxhn+c6/2Xfyj/n0NvkLm6FYD+3b6ypaItRg86/hUPHZEzKqG1lT7kLGjhlU1+cZBiYTvg9kFwMq0Vffc2Kv/1wuIs0PqFjR+hzBaN5VjdqM7+zb5xkEJt88Db6d2MOzk+QsWfz/P3XTqHK6xXldhDE1vd+fqlqrEzv5R/74JEkfjvG5wbj4Blem4i2ECsFta21OE0dr9CYnpPQilVH4PbMixraw/J4TR50OAXsBekPPnpIVQtmYqcASh5MoQoAoYBOwDRF7TZJ7zbEYnlyipifLo9xFuBPZNxpPxPhKON+p9/HFyvfTtXUEY+d6HULLm34RSNyIiIhJBJWVERERERLqpJ5/8v/7NsY1XZlSHdl9Yvb734Yceus+qlNaXgatr6+tvjcV6fS/vnZjdOHbU8NTk3B21DY0HWSiVkeqQ9FXHHTBsHqF2dJSVyeXFuvrGQRjT2u7XjyHUiy6JefX1Aw27PPMVu3HcqGGpx/bg4wuePzbmiQW0HbD0o6efXnLLwQcP/aDdnXXwHD799JJtN9JyTvrmHG4eP2b4JSlNjzz+90XHxMwaCUnjrMp63J23e0TbpYQSLa1eSS53Emq7XwKsT1unP3BlxLYWAocTasG3eplQduVWIOrnJK9rmpDsnpb2eqHX9GOExH4Docb8BGBM8rWBQMT7yI20va4eJJQyyngfgVuA1vdxO6JvCFxLGBXf6nFCHfsXCAl4ERERSaOEu4hIx11J9Ic3ERGRsmjp23RMcvLNNhw/Py3Zvsn4MWOWAT/IcxduzWTUFTezZ3FPTxYPcXeLmvD08QWNY6uc4z2M2t2LzXWuc0kf2VxU1bGaY3AGpTW3NDdXT0nve8So/RbVNTQ+Tkh4thqwsVfzKcAN7eyqw+ewqXfiKGCrjNgT/CwjxgNGvFhX3/gAxom5ginjcRdD1DV8HPA0sDHitaXAdyPaj4HMnxPg/Cz7gDDZaK6fk7GEyUtLdU0/Soi7Ofn9WuC25ELytYz3kbbJ8VaLCInyNu8jYTLW1vdxAtElb66JaHuFUPLmyzmPQEREZAulkjIiIiIiIt2UWyJjVDmwdNzoEU8VaRfLxv7HsDfSG81ZE9G3uq6uriq14alFiwbXNTQ+FnPqHC4EDgM+RvuJSXD6dzDmvMTcos5d44QD940uJWL+QkTj+Dx21YlzmBgT0WflYQcM/3eWGJ9rL5gyHncx1BGSyKkuBN4jjP7+DaGsyniiE+qtIn9OCOVpCjU4ue86Cr2mKeia/j6bk+1RIt9HspfCiXgfSX0fo661FWSf6HVR9tBERES2bBrhLiIi0vUdTxhJlmo1mR/cLyXUWU31JCEZkM0IwqPnhwE7k5kw+BJhwjoINWq/TZgobU9gm7S+vyTUtb0rrX1FRN+urCPnUaQi3BmSPvOhwStRo8w76M3I1oSvb2/oTm1tbXVTsz0MjCpSLEXlIXGabmRdQ2P0uYtqNfbIY1cdPoeObRfR/Fa2/ma86e2882U87mJ4lfA0YXrplEGE+ulHpLU3ANcRJvVMjTxqktRXiD66XKqBclzT7xHK3eQS+T5S2DGlvo8FXWtk1oUXERGRJI1wFxER2XKdBfydULN1H3KPzhsJLCYkow+geyXQRaTDLGoUNomqyHIebcQGbH8CkYlJuzthsf37+catx40ebuNGDzfcz+t0qAVy2ktN5yXXqOqkjp/DSJ49oerE2j2m8h130cSBLwK1QFM7fUcDMwg3gEshyzXN3cD+wNaESU0N6Mw1nfFERITu9j6KiIhsMTTCXUREZMv0SeBmoCaPvlXA74EdShpR9xSV8BhPKDUgUnJmvJd+FTrsnq2Wejkl8CPSR98Di8aO2u80M0ukNlrMdi1KGrgA5raUiAAL4qX+PGXLMn7NxNgxa/cEO7d3TN3juDP8Mbn0BoYRkt57AfsSSquk1zI/nzDS/eXk9+9FbHN3QmK8kCsvfUQ9hNIqpwGJtPZdC9huuvRJX6Ms7cT2W6W+j1GlaD6eY92dirB/ERGRHkkJdxERkS3TV8lMtr9GmIzuedrWzP0sIbGRyoFJhATIhpT2U4obpojkYh57yvEL0poH19YvOZiO1acuGosuefFcerIdwD2yHnVJecyfNrfzU9sMGsaOHh5Vy7oiDOozssHONo8tXPjxI/ffP7PcR8xHtpc+7g7HncMGoD65tNoKmE/bGuQGHMzmhPtTQMbPSbJPIT8nkdc0mcl2iK6xXkxPE24spGoguhZ7Puoj2gYRbhxE1XHfv4P7ERER6fFUUkZEpFzc7bIZs0e3LvHpszM+qFw6a/buU2bcc1Z8xpwLpsyY+5/nX/tQ70qEKluEAyLa7iCM1EufoC6q72JgDm2T7SJSZlXrah7G+CC9PRZLXFu7ZElkmah59fUD59c3ps9TUAorI9r2Tm+Y//fGY6nEHAmW+DNhjolNHEbV1i88tL1VaxsWfaauYfEDjy14YbeSxQfEanweZEyualUtVd9J7/vXhQs/hXNcuxvtBsedYiRwC7lHWq8FlkS09035+mHI/DkBriV7ObWBZM7nkdc1DZTjms54Hwkj/9t9H4HPAA8Aqe/jo4Rzme67EW27E+aXERERkQga4S4iUibxWX/Yyy22afSQm91CqJ0NwOUz5kw150duVDlgONsOXPvqZbfde/wVp5+wqBIxS7dzZXLJx/YRbVGP3Bfa9+7kIiJlcOih+6yqq190KWY3pL00yta1PDO/YfG06upEXe+mpg/Xea9dWsw+j/klHp5ouayUsZnZk+5+ZlrzQbUNi69saeK6Ps01a5v6bpzopau3ndP4kSNX1DU0TgOuSWk2s9jDtfWNv6aq6u7e63h9xQ691vRb2bRtS6x5aMztEMcnAZ8GJ2Yb0kdNF9Vhw4d/WFffeDOWnvT0781vWLzGvOo3Lav6fhjrv/rwlha/EejV3ja7w3GnqALOBiYDDwH3E+YeeZ1wI2IIob77yRHr/iPl61WEOUgyfk6AZ4BphFJgHwK7AJ8HLiHz5+RJ4My0bRxE+Nt7HSFhPZHyXNMrCHG3eR8JNxd+Tfhb3HqetgWGEkbdJ99HoO2o/+WEmxvp7+0FhPN3I+GmxaGE89ineIciIiLSs2iEu4hImSS8ZdMoYYMma66+vPX7KTPvOQ5jiocPlqk+UZVI3B+fPl0faqTYomq3Rz0SD9E36NNHwYtIhYwbM+JGx36V8YIx1PHfNzXbe6ut18aWGP/C/FeQowZ4EdWsX3Un8GpmWP6j6hp/t7nvxo8MphOSxNPLEVO6saOG/ZJwAzxVPzMutkTLcxt7tyzf6qN16xPW/LY58xyPszlZWRb92HgZnjGCO+Z4PGHNb9uAVevc/BFgV3O/KZ9tdofjTlNNSKzfCjQSks1NwJtEJ3/rCcnxVDcCmT8nIRH9e8KN5I3Av5L9on5OIq9p4EfAu8BHlPea/iUhSZ6qH3AxodTNckI9+LeBeYQJaHO9jz+k7Y0KCEn8S4G3gHXJ7ewO5HWtiYiIbImUcBcRKROL2X+kfPtQ/Ozj3m79JkbsomzrOeyWsH5fLmlwUknVwLmE+rPLCB+MXyaMlEuvm96eSwm11VOXv6a8/u2U9v0i1r8uYn1Prpfu6Cx9o5YP24m7N6H2+3RCImUZIZHyPptL13yVMJIx3V0R+8uW5PhGRN/0xEI+fpuyfpTaiP3c1YH9iORt/OhhFzp2OsWZSLEoDj744HXmfJGQqMtmpWOT3Ox/yxVXKjPzsSP3O8fC74f2fldVxJgxY9Y2N9uRhJHd2azF/AzHHo94LaP0V3c47k54ijAfSdRN5AuBzvycrIP2r2nCKPJyXNMOnEPx3sc1wJHAghx91hJG+T9ShP2JiIj0SEq4i4iUibmNSPn2gdYv4tOn93E858RaMYsdU7LApJJ2JCRQbgIOB7YjJJ8/SUhyPwf09JstpxIe2b+L8AF+GOE8VBNK2exHeDz/VuC+yoQo0j2MHz3s9rUD+u6K+anADMINrPeBZrBlwPOGzTWzs5ubrCz1l8eOGb64ublmhGNXJUdprwVW4ywx/OctVj1i/OhhfypHLNmYmY8dPfzmfr5xZ4ezgNtDrLaM8DTPR+Cv4b7QsEfM+Kmbn+Sxlt3Hjxz5ajlinPCZYe8t/df/HeTuX8eoS8a2AXgZ7IZEwkeNGzXiLrCoUdmRyeXucNyESUD3JiTJryXcnH6BMJq8iXCTeinwLGGk+1GE2ulvR20s6XbCRKARPycsI0wcPpdQyibq52QxMAK4ClKu6fD1z5OvlfOaduBmYGda38cQS8r7yGvAQkKS/KfASYRR6q9GbO8d4EDaDgZIXmvcQCjDc0epDkZERKQnsEoHICKypbh8xpwlWHiMN+Hsd8WZJy4BuGz63ANiMd80CsqMXyTc/mj4lcDBAAb/iE8+sZKPckvxbU1Itu/bTr9mwuPi30hrXw30T2u7lMwJ3p5k88Rt3yaMYi+3FcA2Ee3XAFmf7ojwDKFWbqq7CKPjU00njIhP9w1CSYFU/0fme9Deefwt8LU84k11Nz3/5okUID5j7qVunnad2ZNTJ08s/+Sh0mPUNSx+APwLac23jxs9/PSKBCQiIiKyBdIIdxGRMjF8u9avq7xq06PIVcbIlG4fvL1u+cXTJk+stYR9L2XlncoTpZTRj8lM9Doh0bsjoR7tkcC/yUy2d9T1hJvtRhjBl+78lNdTl+sj+v45S998k8rfJDrZ/gJh8rshhBq4exEmrlue53Yhe6mXYvk6m483yng6fl5ERDLULWicWrugcUKuPuF1/8/09kSMOaWLTERERETSRU2CJiIipWC2beuXb29cuqb1azdPqdPtC39z7rlNAGsT1Uv6xppCq7N12eKUctiOkLRNdy0wJeX7xwm10l8gc0K47qw/cGVE+0JCaZ1VKW0vA1cTSsp8L2KdKKVOuIuIlJezh8GUuobGJ8z9d4mqxPzBvXq9/eGHVb2btmra29xPwvkOmQOq/jp+/2EPRG1SREREREpDCXcRkTLxUEezBmCn6o/twOb6optKxRj2r9avm/pvaO67btPn5rVlClPKYwLQN6L9moi2V4A/0LNGSB8DbBvRfj5tk+2plgE/yHP7SriLSE91uJsdbokq3l/fAn1bsKy/8eylmFedbJa9h4iIiIgUn0rKiIiUiaUkEhNVTccBxG/+41Yk67QD4JvLfGy9tmanlHXfL0+UUiZjItpWAK9n6b+ohLFUQtQkwUuBp4q0/USRtiMi0h01m/tNHmv+j8PHfPqdSgcjIiIisqXRCHcRkXIxXsXZAcCMa+Iz5xzobBgKDGrt0hJLbEqsxmj+zOYS0ba0vMFKiW0X0fZWRFurt3O81h0NiWh7heKNTNdoTuny4mdOvJLo0koiGarX9TqvqW/T72P4kZgf4AnbAeNjwFYYH+EsxVjs7k/TUn33uP8Y+m6lYxYRERHZUinhLiJSJp6gAeOA5Ld9HCa3eR28qaqpsfV7M/vi5hf9hfJEKdIj9MrSHlXGR0Skyzv00H1WAX9KLlImdQ2Nq4B+7fUz46djRw3Pt+xZVk8tWjR4YxNfxGyMwShgB2AgYXBGtom6Ae4bN3r4l2obluxptLyUz74cv2j86BG/7GzMPVldQ+NtwFfy6PruuNHDdyx1PCIi0n1qlvaYAAAgAElEQVQo4S4iUiaG/8Gxb2R7PWbU//S00z4EiM+6d7B74vjW1xIxni1HjFI2yyPaPp6j/045XuuO3oto252QTCjG6PRsE8zuUoRt9yjxGXMvdfMr2rbak1MnTzwsXltbnXhj+Vnmdgawj+H93XiLBH8xi/0iPvmEf7a7/dtvH5Bo7nNaLMaROPtjbI/TD/dlWOzf7j7PYolb42dMylZOKXeM06f3oWrAN3A/xbFPgm9vcH988ombfn/Gp0/vQ6z/qRjH4uwHNtjxbQxWObxn2Pu4v5CI8WzMeXZJ38SSeyZNain1ecq1zWzn4vxrH+q93aA1X/KEfc5ijMbZyWEg2Arwd814EeehjTU1D/741OPa/JzFp997tMcSD2fbNrDa3Ndg9jLOQszui59xwmPkUf+7M3G1ibEI14tId1TbsGRPs5YfNzVznFnWm8YiIiLSTaiGu4hImcQnnzgPeDprh4Rfn/LNJaSM0o25Eu49TH1E2yBg1yz99y9hLJUQVat9MKnzGeRvY0RbttGIIzuw/S1SfNa9g3l9eZ05vwE/FHx7h944e2B8w0ksjs+Ye07WDbjblFlzvuUtfd4w4wZ3Jjp80p2BDlVuNsTxgzCm4LF/Xj5jztR4PF7Q/0t/9Lv7dvFY/7+5+y8cDgTfPuM4ps/e32P9X3S4NRnD3o5vA+DQH9jT8YPcONuc3zgsGrreTirbeSpAfNbcU7cbsOY1d7sL40x3hnkoT1WdPPb9ksd4a01T030d2EW/8L5wiBvfcnze5bPmPh2fNTvb76XixVWG60Wkq6ptaDzTaFmIcxLZn9ASERGRbkT/URURKRczbyYxicxka8LgV/HJJ962qQFq3XxS67Kkb2JJeYOVEnsUWBvR/t2Itt2B4yPau7OHgQ8i2q8le7J8IHBFRHvU/AYHAVVpbQcDY/MNsABR7+O2JdhPGXkf98T9Hj25bateCfOb4rPmnpq5ult81tybzbkeGNDu3qA3xhR23+9O3HOVTNjEoG9NVcsfiLgZ5YRthJHtsfvIfiOrkzp5ngoQnzXnGne/w82i5j8opc+4xx67aPbsyHJMRYmrDNeLSFdVV994ksGtwNaVjkVERESKRwl3EZEyumrypLfslecPNLexbpxj7pNbvOpT8cknXpj62P60M07847QzTrqndUkvbyDd3nLgloj2CwhJ5Z0IZVEmAI+QvURKd7UKuDSifRTwDDCJMOK9BtiDcF7+QTgf6aJGy28PzCJMztovub37yF3/tqNei2g7j3CjJD3p312McTgQZ1pTzHb6YOVWfSzh4y28B5sYGPgN8Vn3Dk5tj99273ccvp7a5uBm3GgJ9l2/PjHI3T4P/nZan5PjM+/9fj4BOj7a8dFRr5lbeJ9j/SY47JYW81OWsIOsb6K/JVb1bbHEHmZ2msHvDTbks+8UnTpP+ZoyY8433bko4wXnBXNONosNeWf98l4WS+zl+CUWXbKKRDUtBs8aPtWxI6wqMdQsNsReeb5q/frEoJZYYh/HLjBjZdqqew5cG/t6+vaKFVc5rpeOqmto9HyW2oZF8VLGIT1T7aJFO2PMQp/JRUREehzVcBcRKbN4PJ4AnkgusuX6IXAUsG9KmxES0anJ6GbgJiBr/f9u6kZgb+A7ae1Dgd9nWScquf0g8C/gk2ntpyaXVh8BvwGKUt4jxcO0fQ8BjgT+ndZ2ANGlhLqkmPHL+OQTL09pqvvRHXOPqW72F4CtWhtDyQ//JjAV4OKbZw9098vTNofhN8bPOOlbKU0PXnbbvcfGEokFpCSb3PxH8Vtm3xL/2qSoJyAyGDzWEvOpVWv7NGzcauPAamcC5mMAEsR2t/QpARJ+afysE59JaXkludwZn3XvYCNxCWbr89k3dPw85eu/b72/v1nTlREvLVzXUnP4z84+blVK28vA1fE777yVpl7fS19h2uknzAPmZdnVyuTy4pSZ9wwybFrqix7zYwhPoBQ1rnJfLyJdSrNdQs+7oS4iIiIo4S4i0qVdPmvOza1fTz3jxHMrGYsU3RpCYvZPhJHdUdYSEsRr6HkJd4ALCUno/yGMaO+IJsII9j8DO2Tp81ayz/AO7iOXq4ETgE+UYNsV4eAWs2vS2686beJr8Zlz5jqcntpu7l8kmUju29eOcWdQm9ehZQNVU9K3d8XpJyy6fOacx2n75MIAauwU4IY8Qn2UXbc75orx45uT368FbksuxIxVnpZvd+O4+OzZT8cnTcqo/R8/44SlRJd1itSZ85SvraqajvGIEkVmifPTktqbxE89dRnwg2zbvGzW7LGxhB1v2Gg39iI8BZKtlFMydmvzpECx4irz9SLSZdTW1lZb2u8IERER6TmUcBcR6cq8zWhcJdx7nneAA4GvEkZjDyVM5PgG8BfCiNIX6Xk13FPdDtxDSFp/lnDzYUdgG2AF8C7hHDxEGM0eZQEwArgIOJZQRiRGGPl+L3A9sIzSJNyXJmP+DnAMYaT9tpSmfE1ZGLY8/pWJb0a9ljBbZO5tE8nGiHhtbXV8/Phmd4uqZ974k8knRJYTwXgBb1sqyGE8eSRQLZH4fnxzsj1TS6zOYi0tnlrax+xCX2dnXj7zngWG/SsBS8AaY00tiwodJd2Z85TvPjzGIemD9IGl8dNPeoozCok2TPDq3nIXbkdgRGw2Rxzh91LR4yrn9SLSlVT122ZUIo85C5LWYlwWo+rP66qaX/vciBFrShqciIiIdJoS7iIiIpXVTCh18pscffKtP35lcsnHsDz7AZyfXPJxd3IpxAbgruTSUe8A/51csrkpubSnkPMI8CEQTy49QNta2W0k/O30K9Ghyt74cFvCzYeMJxUcRl4+c050fjeq1W2P9iI09/fiZ01amKtP/KwvvRqfec+VYOklSwaBHeFwhCWD8JoY8ZlzGxL4ddPOmDgrdU6N7Dp1nvJizpD0QAxeyS++zeK1tdX+2vKHMcv2NE1BihUXZbpeRLqahFnkHBRRHP/R+FEjflnKeERERKS4lHAXESmjH955/5BezU0Xu3MMsCspNX7bE5WAmDr5xG47ilZEeh6D9CouHdlIRqmSdG72Rj6bik8+KT5l1pyGWJjc81APE/FGbxMfbTDj8tvmjpqaObdA9/ba8hOwiNJVbncnquynVWtrXoqf+4W1ECZDNSvPiPFyXS8iHTVu9PD+7ffqCNs+356e4OF8+44fPfRluvETViIiIj2FEu4iImUSv2X2tt7U9Iz3oFrPItIT2U5ZX4rZTukpUoMWdtkmWY7FlxYh15PH/0/zn9h02hkn/hH44/nXPtR7u0Frh5GwUW6+l5nvmyxp0qaGuDvnx2+bfV389EkvtxNDJ85Tftx4L31Ut8PuuFtBo8nNjkgfHm6wiFcXn3ZFmMg7pSu7li2usl0vIl3OoPa7BAOsKa8bjCIiItJ16D+oIiLlUlN1IfgnKh2GiEgujm8Xv33uzlH1yc19/4z+zqKprXXJjafxtuWHDGuIT544pmQB5+m6C47dQJikt761LX7zH7fyPhvmA5viMzBa7GAgZ8K9U+cpT5bgKTcuSGsefNnMew++Ap7Kf0uJwemJbXeem5qWbAcw5xBvJwdetLi68PUiUkpm9Mr3ztSYMWPWljQYERERKTol3EVEysX86IJmqRMRqQAD8xa/CPheavuP7pi7mzX7xPRfY272wKZvWqr/TKxlBSmjNxP4qPis2YfGz5j0ZK79xqfP/QzmP2yqsfOvOm3ia509jstmzhlZ5XyryRKXXzV50luR+zz3C2vjM+cs8ZSEO0DC6Nve9jt1nvK0tqXm4b7VTR9A27IpMfza+OzZY+OTJq1OX+fim2cP7NPX/mvqGSddtmnfbivTB5Kb2d7p68ZnzTnWncPKFVdXul66g9mzZ1cN2WvfA3E/zGE0zu7AzoTydAOAjcAqwpwWLxte72aPjx057Fkzy7i5UgnzGxbv6yS+ZMQOdxL7gG0L9Mf4AOdNjEvGjRqedwmVrr7fLUFXvi4fWbRo694tsRPAj8bZH/g4MBD4CFhq2CLHH2lurrl3woH7Rk/WLCIi0gFKuIuIlIk7e1U6BhGRfDhcFJ85dw3N1TctX1OzfJuB6w62Zr/BaZuINmPlxuaWTfW+42d9acWUGXOmmXHNpj5g7rGH4zPn/ppEy9208Prytf3W9N9m3ba9EgxNwCHmPsnNPw1QszGWPnK6Q6qMKoezq4lNvnzmPQ8Zdn9LIvH3jRt5ve+ndljT9Pr7Q6o89kWHk9PXjXnsH/nso6PnKV8/O/u4VVNmzLk0o6a6MYp1sWfiM+ZMIxare3vd+x/uVLP9LsT88xiXuPMasDnhHrMnzf3MtrH7QfEZc67c2KvmuuZ1rN2qpnkieF4TMxYrrq5yvdQuWDzG3P/e0fUNu7yuoTF9ct5I7nxp/Jjh9xWy/fnPPbeXJ6q+CXzFE75Djq69gO2Sy36OHY/D/AWL36qrb7y5uaXmhs4mFesaGlcB/drrZ8ZPx44a/oNNx9CweF83/7m7HwNmjtPmqQtnW2BbnJ17wn7TtjEPmJDaVsj4i7qGxpIM13D8ovGjOz4Za1e6LtPV1r7Sx/qvvohm/z74NhFdBgADHN8TmFhd3fSL+Q2Lbkz0qZ46fujQjBuGIiIihYpVOgARkS2FQf+Urx9z7ATDjsq1tF0/9+siIkVSH8Oecfwyr256a9uBa9cb/jiwT2onBwc77ydfnfR+avu0yRN/CXZL2jb7OX6xx2LPeU1s+bYD166vSfjbjs8zPI7x6RIeTzXYFx1ujcVijX36xFb468ubqom9mUwY90nrX8+ri3OOrm7t15nzlK9pZ554o8Gv0tsdhrrxe/fEezv22W6jV/m/3PiVw47pfVf1abkTeDVjG8aPapqa3u1b3fSRu0/H6WXY9HLFBV3yeukyauvrt69bsPi3nqh6AbgIyJXUzOXjGNOqq5terqtffIF7e0WDimt+Q+M5jj+HcyztFO23Ik74Wan99nRd/br868KFn7IBq57F/MdAVLI9ytaO/Zetb37+ifpFmRNMi4iIFEgj3EVEysShatM3iaqvTTvrS6+2t87lM+ds+jo+eeKjJQlMRKQNW4/ZRHO/1+GQyB6wwfBvx8848c7MF82nup8zZdac+hixn3j06MIuyeApmmsmxSNqm0f07tx5KkB88okXxmfOqXf4H2Bwoev/YtKkdZdNn/3FqljsYQ8lFTJjNVbi/hWMnXHOKkdcyR132+ullObXL/6sm8/E/WNF3OwgzH/1xILnj/1rY+OXDxs+/MMibjtSXcOiHzpcVcAqRUm6Vmq/PV1Xvy5rFywe09LCw+Dbd2wLtlvCeKJ2QePx40cN1/+7RUSkwzTCXUSkApZs3fRGpWMQEckmfsYJS9l1u3FmfBPsSYP3gfXAy2bc2JxgWHzySemjkjcz82mTT7qZ9b12NrOzgNsNloAtM2gBPjJ4DVho8AjwU8NOskTV7vE8bkbmdQynT2wwYnsbnI5xrWHzcV4A3jVoSh7PUoNnwW8w7Kj4GRMPi5993Nt576Oz56mQ45l84u0frNxqV3dOxZkBNCb31wy2DHjejLkGZzfV1Byfvv4VZ01avIHYCHOuCu8Fa4HVya9/3lRlI+KTT/pTueMCusT10pXMX7D4q27+IFDMpOYmjn+upYknnqh/IfKpg2KpbWg8E6yQpHe33m9P19Wvy8fqF3/S3B/qeLJ9k63Nue+Jvy/8j05uR0REtmAa4S4iUgH3TJrUUukYRERyiY8f3wzclFw6to1zv7AWmJFcOraNMydeCVxZ8IpmHod/Epbb81pncsF76fB56shxXXfBsRuAu5JLwX4y+YTlwKXJJTquM04s+Fg6G9emfRfheunu5jc0nubuv6X0A6P2S9D00JNP/t/hhx66z6pib9ydfQzOL3S9hFmnRppXar89XVe/LmfPnl1VbX6Hd7y8TbqtE7HYHCCv+TxERETSaYS7iIiIiIhIhT3RsHi4wy2U6zOa2f7NfTb+rkRbPx7YutCVLJHobOK7UvvtsbrDdTlkj30vdDiwyJHsAny2yNsUEZEthBLuIiJlkvDEmNYl33UMu6d1KWVsIiIiUjn19fU1CfxuMifxzSaBM8fMj/OWqh37+cZevTZUbYfHjnBjJpDHPASAceLjCxZN7GjcJVCpxLcS7hG6w3VZu2jRzm4+Lc/4REREykIlZUREyuSKMyc1FLpOfPLESaWIRURERLqONdScB+ybX29b5glOGn/AsLq0Fz4AaoHaur8vvoOYzwX6t7e1mNvP6uvrHxgzZkxTYVEXpBm3O824v8pj9bGNK9/fMHBgVXVT006JROxjnrBDiPlnwYodQ6X22yN0h+sy1mTnurFVfjEC4Bh3WcJmJhKxxv6xdcvXx2I7bLTqA2IJvgp8sYBtiYiIRFLCXUREREREtljjRw2rJ2KEc11Do+ezvuNTx48eEe/o/mtra6vd7Ht5dl9HzI4dP3q/v+fqNO6AYfPmNyw+0/G5eWxzj1WxmonA3XnGUBj3hWaxU8eOGRZVD7t1noUngJ/0iP2mGTd6+FHpbfMbGq9z+Hae6+c9+r62YcmeRstLhcSXdVvd4Lqsr6+vWW2cnWeMAGvN7UtjRw/7S1r728D9wP11CxZ9GbdZKFciIiKdoD8iIiJlMmXmPRd3Zv1pk0+6ulixiIiISNdgA7Y9hlAvul2O/2z8yNxJzVZjRw+7t25B4zycjIRvRgxuZ1OahPtzVb3syMOGD/uwBNvuivvtMbrDdbnaao4GdsxnvwAJ8zOOGD08PdnexrhRI+6a39C4rcP1+W5XREQknRLuIiJlYthPO7kJJdxFpKjiZ068Eriy0nF0dTpPUkpuNtHyGkvPhuoa+1VB28Z/Z1i7iU1g7F8bG7c5bPjwYiaoN8Ss6iuHDR9a7qR3pfbbo3SH69Lg8PxCBMMeOWLU8HxG1nP4qGE3zl+w+GxgZJ6bFxERaUOTpoqIiIiIiFSIOePz6gePFpoQr0lUP5131w0cVMi222X2u8NHDX2hqNvsyvvtYbrFdWn5X7MtMb8x375mljC4Kd/+IiIi6ZRwFxERERERqYBHn1k8BNg1n77uPFvo9rfpy7v59nVjdKHbz7k9+F0xt9fV99uTdIfrsr6+vsbdRuW5mfXr+/X9c777BKiu9vsK6S8iIpJKJWVEREREREQqIFZle0KeRTGMaXUNjdMK2f7761vy72zsXsi22/HhuJH7NRRxe119vz1Kd7guV1ZXD65qoW+eW/nHsXvttSH/ncIhI0YsrWtofBvYqZD1REREQAl3EZFyejTbC4Ztgyd2drMhbdt5ymFd6UMTERGRcquK+c751qAuNcOKllg0WGCWZwXwIqrUfnua7nBdGgwqYCMvd3Dn/8SVcBcRkcIp4S4iUiZTJ5/Y7uRQl82cM7IK/p/DkaHF+lgVp8S/MvHNUscnIiIiZWb0y3cgcak5bF3Ebb1RrG11h/32ON3gurRmtsHy3Yqt7ODOP+rQeiIissVTDXcRkS7kisknPseu2x1t8BiA46O9xf8Ynz69T6VjExERkeLyRKJXpWPYzIv3fw3zyiQqK7XfHqZbXJdm/fLeRMI7+LSore3YeiIisqVTwl1EpIuJjx/f3BLzqSlN+ydi/c+tWEAiIiJSEhaLFVRXurvwhFWkHF6l9tvTdIfr0hNVq/Lui2/Vwb10cD0REdnSKeEuItIFVa3t02bCL4NTKhWLiIiIlIizutIhlEIsVpmCJJXab4/THa7LmuYV+Xa1mA3o0D6Mjq0nIiJbPNVwFxHpiqoTaRNB2Z6VCURERERKJsabJPLr6uZfHj9qxN2lDUiEbnFd9kokPmzOd/yg07H/Rzuf6tB6UlR1DY0ZN9I8YePHHzCsrgLhiIjkRSPcRUS6oERN85Gp3zu+XaViERERkdJo2sC/8u1r2KdLGYtIq+5wXfZJJN4H8i0htO9DL73Uu5DtP7Vo0WBgp4IDExERQQl3EZEuyfBDDbundYlhcyodk4iIyBamJa9ebh2ebHTCZ4a9B7ye3344qqP7ESlEd7gux4wZ0wTW0H5PAPpsvWrt5wrZflOzHdeBsERERACVlBER6ZKmnnGiJkkVERGprFXAoPY6WYxdOrcbnw92eh4dD/zrwoWfOmz//f/Zuf2J5KPrX5dG4hnHDs2nr7t9E3ggv74em79g8Tc6FZyIiGzRlHAXEamQ+PQ/DKKq+Wicg8EGAzi879iTG9a3/PnqcyetrHSMIiIiW7CPyCPhjvshS5Ys6TV06NCNHdmJu91rRj6JTUs0x34GHN+R/UR5YsGST7d4yw/N+PW4UcP/VqztSvfXHa5LhyeA/8pzs0fX1jceP37M8Pva61j33PPnGIzKN14REZF0SriLiJSbu02ZOfdCt5YpuGV8kDf82337VH04ZeacqdPOmHgtZhkTBYmIiEiJmb2L+655dNzt/fUtD9Y2LPqfWDUvbt3U9N6YMWPW5rub/mx8cDW93gI+3l5fN46bv6Dx4rGjhl+d7/aj1D33/AF44vsJb5loEPNE4qbObE96nu5wXfbzpj+vtl7vADvms30z7qj7++Ljxx0wbF62PrULFp1i7tcWGHrBZs+eXbXDHnufZTE7Dbf9wPsDb4I9kkgkrj3igBEv1tY3Hm/GH9JWXT1u9PD+bWNuvNScK9p2syfHjR52WG3tK30Y8NE3Ytgpjn0SfHtz7h87ZnjGDZJnnnlpwPrqtaeZxY50fH9ge6AfxjKcf2PMq05U3XromKFZyw3VNiw62rCHcxz6aow1hr+ccFuIcd+4kcMes7TPO3ULFv8W969l24jFvLauoTG99e5xo4d9Oce+RUTKRgl3kf/P3p3HSVGd+x//nJ4ZdmSLu0aNcUVABjSKILtbfi5RxCQmIgpiNFfNdr2JW5NoYm68GrO5oSwmRhE00SQuMCyiuAHqoCbGoLgviOzrTNf5/XGmoaenZ6an+1R198z3/XrVi5maqlPPNFU1VU+deo5IlKw118146E4MjV5AAlhsDwO/js+Y3Ttu7SQl3UVERKJlrX3JwNFZLj7KYEbZWtho2tEwEQTW2onDB/abkj5/4MCBNQuWVv8fcHN2cfGL+UurD6jY0u5HgwcfuiHL+Fj0YvWXasv4prF8kyA4LNv1pG0qhf1y4MCBNQuXVN9tDVdnuUonYvaJ+Uur74tZMyMIYtVdY1tWb43Fdk1QNpDAXGAtoddun/vc8t3LK+yjwFFYgB2X+QeCvSQWM+fPX7p8EtZuzGc7C19Yvq+NrX8EzJFuC5lvJ6y15qllyy/Zypafg9nFpi9n2R3YHcuxtSZx5YJl1b8c2r/PZGNMkENYXbB0sZjdDRyH5dKFy5Y/9/SS185pKpEvIlJqlHAXEYnQtdNnX9xcsj2VhYnxe2cvi4N6nomItAInTKm62tKwJ+KcCSOGFCYiaYyBbAdkzNuuHcp+v2pr4iLg0CwWNwYm1Xbc/vX5S6v/aDBVZYF9pSLR8bMtW97fnOj4hV4VFfS0BF/AxI7E2qPBfCWBPUiP76UlSmK/DMydlNnvA52yXMMYONcae64pS7CRdjvz0CaPOLK0ZMmSThuxVUDvJhbrZLDTrKHBA7psGWxHyngYzJHpP7Nm529qrTULly2/A5iYZdPtsVy7YFn1Idbab6T3TM/RMbUmUbV48eK+gwYN2uKhPRGRgosVOgARkbbihzNmdDaGn+ew6o3xmTO7eA9IREREGlVbW/EQsC2KbfXu3Xt7YGJfB1qSbOpm4FKwDyVirNhasWWd2aVXTXmF/dhiXwfzFK40xrfAHhRS6NKKlcJ+OfToPu8Za67Nt52obDLtbsA0TLZbyy8TZcE+dn3XjgHBSVjeNTAp1+1YGGBhQOafmh0J9wXLqi+nYbLdYsxt1nJYjd3ePbDm/wEf1msBc87CZct/1KDlIJYw8LzFTsbGRsRMWe+Kcrv70Mo+ZTV2e/cgsIdizGVA+lhVX97eruuOOIZV9pk4bEBfM2xA34yPQWxghid/vnNSORkRKR7q4S4iEpFOQcexmPqDrxnMUosdsPN7XgL6WihLzrOWbnaLORe4I7poRURE2rZRXzls9YJl1bOxfDOK7Y2oPOKV+UuXX2Sw01HHKCkSpbBffvLWP3+925cPG+t6zXtieR/D68AJvppcvPi1nttJXNRwU9wxfGDf/0mZ9cS8F185OWZMNdAun20aqLLYyV1szdLNdOoWxBKjIBgIMGfJkm4Gc12GtW4bVtnn0pQZf5+37NVTYjZYRv194KrFi1+bMmhQ78+TM+rq4zdWI39d3fTGgiXV3TH8tP5m7clA6PXzRUSiUJR/MEVEWqNYLDYy5duNxgRD4uPOGpi6THzcmMptxHY3httsSqHFGPXWFRERkQiUU/sjYFVU2xs+oM8fjbUXANuj2qZIc4p9vxw7dmzC2ti5+DtWNwfYMcCnntoDoKZ9MJoMpW/KA/43fd6Io/q9geWRPDc5N1i/+qRhA/otGjhw4ObjBx7+0bDKPvcOq+x3OUB5rOJkqN8ZCEjU1pY3eGNgROURrwDz0mbvsr1d7dczbXjesuqhC5dW37JgafVTC5ZWf7RgafWGBUurbXJqkGx39svhdxQRKUpKuIuIRMXaypTvfhc/b+zTmRb7xbgzV8fPG3NJzOys226x/UOPT0REROoZXFn5YWA4G8xnUW1z6MB+08GOAvtOVNsUaU6x75fDB/T+jzXmFA/H6paA4MwRA/s97yWweoKBGWauG3JU37cyLm7sS/lszcbKfjR8+PDaxn4es+a4DLOrR33lsNWNxPN6hpnDU7975pVXdluwtLoqZllg4QpgCLAH0Hx5TEvXZpcRESkRKikjIhKd3ZJfmCB4oNmlE/yGGN8BMIZdQ4xLREQi8uSEkdcD1xc6DsneiMq+Cxe+sLzSlvN/WM4AKsLe5rAB/RY9/fS/+tR02nadsYbD9RMAACAASURBVOYSoGMIm1mDMbMJzH3DBvRZHEL70soU+345vLLPkkUvv3xcIhGbCfTLYdsfBNaeNWLgkSEk28FiemXaZmPLG8P7NtchSQ2fDO/f++Wm49l5b5Ki/4Kl1Zm3mmmu4UvJL+fPn19eU2seAyozLCki0qaoh7uISHR22fFVgnebW3hd52BnDyLb8PVTERERicbQo/u8N6yy79hEWXCAge8C07D2ZeA9YH0Y2xw8+NANwyv7/dAmyr5ksFcD/8mzyQA3VswtJuCru3Yo22NYZZ+JwwYeMd8YE+QfsbQFxb5fDjnyyH9v3qXjV6zlx8CaLFfbauH3NpY4Ipye7U2wGdPYdT+K5ZpuB8t7WWw69/Z36pn8IrbLF84kY7Ld3B+Y2JFd7PbOOwZCtfYSD9sWESla6uEuIhIRC1uo6xW3enOXTc0t33WzGYRJrmw/b3JhEZEUI6fMPSmGeayJRTYCm4D/YMzL1gR/mTt+ZBXGZLz5PmFK1dUWflZ/rnl6zoQRQ7DWnDClaizEJlhj++BuvldhWIwxv5tzwYiFUbWZatjU+d3Lg+DbWEYYTD+wvYDOwFrjehQ+b635y3EfPPV4PB5vkNQZfdfcSzHmd/Xn2pfnTBjVaImv0XdXXYzltnq/EVQ/OWHkjp6WTf7eKcL8fM6eObNs7fpe48GcC/YIoKuB9wPsE+Um9pvHLxzxxglT5p5hMQ+nrbpxzoSRbfqV/5FHHvkB8Psotzn86N4fAzcANyx86aWDbFA2DGP6gz0My564XqqdgPa4BOMGYKOBj6wx/ybgX4FJvFFREXthSN++2SYgMxo2oG9B/v9b23aHDuj7X8B/+W53+IDe/4EdV4+hKqb9Mt0pBx20DbhxyZIlv9lEuzOs4WRcj/d9cTXL1wGrwFZbE5vTrix46Lh+/RrUax82oO+3gW/7i8x81qCbeIw9G108YJ/c/zfN1maXsObTvPcWuzOnFGBHZGjulaGVR5yb/vDExMwXvaT7RUSKlBLuIiIRMbDG1vVy79pjS0/go8aWvebeh/oZG9yZvCa3xqyIJEgRaSu61E27Y+1xxppLR99d9Zy9Y845cyeNbvYNnKRRd8zpZu6ed5+rm1vvznkvLGOw9qwTpsy76skJI34RVZvxeDz2zN6Dv0cimIxLsJPWTi8LvYC+GDvxmX2GvD7yzrnnV1006sXUhWq2l02vaB9cT70B5cyRo+6af8zcicOfyxh8wNfTkxcB3JXN752tfD+fkXfN3X3tBvMocFTq+hYONJhLEtaeP/quuZNwD2WkyAzt3/9N4M1CxyGSqlj3y4EDB24G7qubCs7AkgY5ZkuPqpdf3rvuYV59Mdu/8f7v+bMxu9hYU+/Bj4GlQwf0zVRrvlkmc4malzK9qWAtmerHi4i0GiopIyISEZvyWmu7gN6Zlrluxqxb49NnzY0FwTLszpqIWOZGEKKItGnmGFMWqzp25uIsa/IGHUxZ2V+AU5pq1GJvOPGuuUOaWMZbm/F4PPb03sfPwJib2JFsb9bhsZh5ZvRd8+ptc8Glwzdaaxsky40JJmVqZMT0qr0x1I/JsqX99nZ/yjKOLOT3+Zx6x6OdYsZUYTmqifU7Ycw0S+ykvMMVEZEdYhV2Du7tslSmLFF2efqyi15++WAsp4cakAkeB9amzrJQOX/Jy4ObW3X+0leOWbB0+SNVy17fL2X2ugyLHpI+Y+GL1acAWV4XALA5fUYstrOUjYhIMVLCXUQkIgY+SX4d0EivDstlFkaScn42sK02KJ8SfoQi0lqUWRLA88YyOWbsiCBme5ua2t2Pe39RmU0E3cuMOdQaLqPhzfGXu67bOjG7rZiBYIcZuKncxvatKYt1NMZ+C8uW9AUDzHejaPOZfYb8yBh7btpsa+CGchvb9/NEt3ZBYI8Gm95DvQJjZ540df7+9eYG9ndAbf3WOOerf1jUI33b5TVmLOnX1obZf79kiMdSCfl9PttinW6AjA98f5moYJ+aslhHG5iTwLwLNuODBRERyc2Qvn3XYLmj4U/sDxYuXX7dU0te33P+/Lc7LFyy/IREIvYY0C7MeIb3778W+GnabGNM7LH5S6pvnP/Sa0cuXvxaz3+8+Wb7p5a8vuf8ZdWjFi5dft2CpdWvGcyzYE+NmW0mZcWnM2zm2PlLl18/97nluz/99L+6zl9afb6NtfiNg3cazrKXLHzllQNmzpxZ1sK2REQioZIyIiIRsW5AqBMBYtizgclZrWf55Q0XnNHswEciIklPThw1B5jTYL77Z13d9Mbou+Z1x9j6N9uu1u1vstmOgduenDDyRymz/jT67nnHYu2laYtm/ep4rm0Omzq/O4ngJ+ntWfj1nAkjr06Z9eLJf/zHibVb2r+OYe+U+Z2D2sRkYFxyxtxJo98dfVfVQxjGpgTYcXu7becBt9bfjv16ht/FazmZujZz+nxOnPJ4zwAuytDiHXMmjPiflBlPnHT3vJMTlmpCTvaIiLQ1Xdh+zUbb7kRMvYefMYuNW1MbN7tsSFaRqTXW3m6NuTjMeIZW9vn1wpdePRxrJ6SGaQxXEiSu3N4eOq3fQmDA2CbHeKVi64b7trfvcjWwf+p8g72qvIKraiu2J6uubQGmAuOzCtLyGIbD6s9iJLXmrd0OPJQFS6vdPGOOGl7ZZ0lWbYqIhEw93EVEImIwS5NfW+h9zYxZX2l2JWvuNytfzSoxLyKSbvQ984aecFfVLaOmVD11wpSqj0ZPqdowekqVTU4Nku2Axe6Xqa0MLLHahnXCrX2+wTzD7libzdBsObdZURucTN04GalrGpO4KX3Vx751ynqMvTN9fmDM186eObNekjmI2V83DNNMSt32iDuqDoT6ZVosvPHkhSMWNVw3Lzl/PtaWj8YNYFh/1Vjwv+nzHr9wxBsYHsk7WhERqWfgwIGba2vNSODFJhbbjLHnWcy8DD/b5jMeY4wd2v+IiwxcTEr5y1wMGjRoi7GchhuYvDHrLGasNeaFbNutqLC/BFbmE5uISNSUcBcRiUoQq9fjImZtg56YKdZb+O/J4878ZjwebzDQkIhIU0647YndRt9dVUVgF1jDFQaGWNgDN1Bqc7pmuZnPnrzgxAZv31hr0uvTApQPm7wgm9e+c2/TMCh9AQOfzLnwhA8zbchgXsqwfNf1G3sdkTqv6sJRzwLpCe3DRk+df3zym7Jye45bfaeYMXdjjO/h7vL4fEymQfDWzb1g1FuZN2UbfD4iIpK/Ucf0+eTTFf861lo7EcMCMJ/hEun/AfOHILCVwyr7/RnMnhlW/9R3PMYYO3RA3zu62O37WNfr/I9YXquLKwGsB/sO1r5sME8Yw43W2LNtLHHA8P79V6a2NXRg3+W1tRX9LOYG1wabgY1YXjPYmxKmvN/wAX3+1pL4juvX79OyCiotdjIuUb8awhxOVkQkfyopIyISkfj4r62M3zP7wOT3teWBu1A0uGRHwFpjzIrA2vmx2uCByRPGfr6zsIGISHaGxeeXB+XBY8ZSGfKm3s8008DWgrRp2Y20PvSBJWOyHcDE+MBmeJxpLbs33L79tcX8OW3BScBCtyHz9bRtb2d7zfRmY265nD8fa+iVIT3RaC9ES+x9E04+YxXwBc9t9iBt4D+RFtJ+KZEaO3ZsAphSN2VmGJVh7tL0GcMr+14PXJ9vTAMHDtwMTKubcjbqK4etBq6umzIaXtnnduD2bNsc0rfvGiBeN7Vmo8hQEjBPrwJ9PLcpIs1Qwl1EJELxC85q0JNw8nljDsy0rIhILsr3tWc2kmy/P2bMje1qN7356KRTNwOMuqvqO8bwh9y2lLFXNbYs2G6CbKrHRNVm/lYnus/uWbb+PbD77gyKM0++56ldg9ra3QJj69/IGh558jsneu+FGMLn02hG3Vir3oMiIiFYsKx6soVFwyv7zm1smfnLqkdh7VfT5wcxZoUbnYiI+KCEu4iIiEgrYiwjMsx+5bj3F52bXqIqFuOLrSatahq+Zh8z7NXY4jaoN2DqDoENPk6ft3TSwJrRU6p+D9yYMrt9bbB9vI2ZrumpbpswjfdYLBAb2M+MaZCUz1SuAACD2aepwfFERCRHli8ZuHbB0uqnjLX3BGXBwt3atftwzZqy9jWdag4x1p6N5XIalgBeNPzIPhpfQ0SkBCjhLiISFWvNNdMf3NHrtMySiI8f+3LqIlfPmHlALDDDYpiuAWbFmvUd5/72slO8Do4kIq2ctQ1KqwAvZRoPIrAcV7h+455ZFmP4bv1Z7D767if3ylTH3WL7p5Vdx8KGHruseS1T8zFq7gqouAbonJxnMBfRsJf4ysEfPjWn0W6LhRKLLaHh05UeI6ZX7T1v3MgGpWXc5yMiIiE63hpzvAnKWLU1AR0TND7yh3kzZsvOMf7HBhERkRBo0FQRkYjEZzx8UMzEliQnGyu7NPXn102bNbncxt40xtxjDbcaY//Ws9vmf11z70P9ChWziJQgw7qGszgkfd7ou+adYmBINEGFr6Y89hg0+N0NlH0/fdnT7n66K5iJ6fMN5qEHx47dnqn9Jyac9LmBGanzLBwIfLnegtbcU4yDXbffVjEHSC9JY2Lb7eXpy468c+7BwOmRBCYiIk2pNdbebmO1Rx8/8PCPCh2MiIhkRz3cRUQiEtjEUcnX+Q3UUFt+XfJn105/8HTg2gxdVvYvC4K/xqdOPTQ+fnw+AxGKSBthjH3aWnN+6jwLx54wper6hLW/7RzrsHkL287C2l8XKMRQLBg/fO3oKXN/DuaX9X5g+f4JU6q2Bongzh491ny8fn2vI7fYrbeC2SetiU1lZSbe1DZixtyasPZi0rvG75Qox0zN+ZcI0d8vGbJm9JR5d4Ct9wDCGPODUXdXbSqrrbhzW7vEmoogOB7LbUC7AoUqItKqlW9pd0lNx5oHYtiRGHuUDcyuGPYAOmFYj+VTDMuttYtJlN8/7OjeDUqdiYhIcVPCXUQkIiZmjk4pPPCP+IWn7yhxECP2vcZq5VrYz5ou3wCKMokjIsVlQ9dO93VZv+VqYP/U+Rauihlz1Ra7LTljCzGmYhkffZThmHPhyF+NmjK/rzH23JTZxsJVpix21dr1vZKz0letwZqxj48fvrKp9h+/cMQbo6dUPQackunn1vDYYxOGv59r/GHrkNh0zdayTicCvVNmx4wlHpTVxCsSO+bVYrkdw8WRByki0soNHnzoBuBvdZOIiLRCKikjIhIRY01qaZgdAx7Fp07tYLHHNbVuzMRODi0wEWlVnh07aIstC07D0qAud4p1xtqxwAtRxRUJY+zgD546D2N/AGzMcq3XMLFBcyaO+Ec2C9uYvaXRHwbFN1hqqkcnnbo5sHYkhhebWGwzlvMwzMvwM40pIiIiIiLSDCXcRUQiYq3dNfl1wvL8jq/ZpQ8pbxwZwy0WMwJYnLL2EdFEKSKtwdzxo5cH7Ww/AzcArwGbcQno1wzclIB+T140qlX2rIvH48GcC0fdbBPBPhb+C8vDBlYA64EEsAp4xRp7pzGcctz7i/rOuXD4kmzbnzt+ZBXwaoYffVj7gfm7n98iPFUTR33SvevqY4GJYBYAn+ES6f+x2D+UGVM5Z+LIPxtr9syw+qdRxioiIiIiUooaqz8pIiKexac9+LE1ZncAE5T1iI//2lo3f/ZF1tg76hb7/KOtq/e4c9KkmvjU2cfYmH0WwBjWxc8b071AoYuISIpRd1ddYSz1e7pb8/M5E0dcVaCQvBs9peoR4NS02X+cM2Hkt/NsehXwhTzbSNcDWOu5TWlbtF+KSDEYBczx3OarQB/PbYpIM9TDXUQkKsb0TH754fZPNyW/tsYetHMh+/KdkybVAGwOyl/bMdfSOZogRUSkWdYckzan1lBT1OVkkkZPmTd51D1zRzW1TN3Pv5o+31ozK7TARERERERaCQ2aKiISEetKGVQA7FW+x65ActDUw5PLGMyK5Nc1XbfVdtyy47no5ojCFBGRRoy8a+7uMfgW2LPr/8Tc/eTEE98uTFQtZb9kAnPt6ClVTxnsPbGysoVdO6/6cNuGvdpvoeYQrD2bwF5OWsccC4vmThj+CBMLFLaIiIiISIlQwl1EJCIGNljoABCU1ZwO3Ba/49FOlm2Ddixkd9YF7ry5Yi9MIrnuqojDFRGROqOnVNkmfrwuliifHFkw/hxvMccnEgFr1/eiqfFQLbxRWxYbizFNfQ4iIiIiIoJKyoiIRMewcseXhpvj02dNsx22LQR21GZPxIJXkl/HqE0pWWA0UJ2ISPHZZKw9+4lJx39U6EBCUovl9tqy2DELxg//uNDBiIiIiIiUAvVwFxGJiA1YiuGoum87WBhX7+dga8pqqpPfG2NO2/lD+3o0UYqISDPWY3kHeCYRcNO8SaNWNLtGEelo2l+yNbH1AYwZad3fpF2BPYBOwHoMn2JZbg2La2Ox+5VoFxERERFpGSXcRUQiYrAPW8zFjf08Zlhy47nnrgGIz3hoN2uDM5I/C2I8H0WMIiLS0JwJI02hY/DlkQsHbwD+VjeJiIiIiIhnKikjIhKR+Lgxc4DFjS4Q2N+lfPM/QLvkdzGrhLuIiIiIiIiISLFTwl1EJCrG2FqCscCStJ8EBm6Njxtz744ZMN8aOzY5vdYxeC3aYEVEREREREREpKVazeuxIiKlIh6Px9i/z+AgZg+JBXZbLeXPXH/+10qqBrCIiEiOVgFf8NxmD2Ct5zalbdF+KSLFYBQwx3ObrwJ9PLcpIiIiIiIiIkViFWA9T90j/Q2kNdJ+KSLFYBT+z0XLI/0NRARQSRkRERERERERERERES/KCx2AiEibYa25ZvqDlclvyyyJ+PixL6cucvWMmQfEAjMshukaYFasWd9x7m8vO2Vb9MGKiIiIiIiIiEhLqYe7iEhE4jMePihmYkuSk42VXZr68+umzZpcbmNvGmPusYZbjbF/69lt87+uufehfoWKWUREREREREREsqce7iIiEQls4ihj3FjVBmqoLb8u+bNrpz94OnCtbbja/mVB8Nf41KmHxseP3xpVrB71AiqBI4AvAvsCewO7AZ2Bdin/bgRqgA3AZuBD4D3gXeBtYBnwet0yItnoBPQDjgT2A/bB7Yd71P2sE9C+7t8twFbc/rcReKduehdX+/J5XI1fyc5ewPFAb+Aw4BCgC9AN6AokcMf5x8BKYAWwGPhzAWKVtqsCOA44Cjgct7/2wg122QUwuHPCVtzfo7eBN4Bn66Z10YccGZ0/pTF74OpMH4nbRw4AdqmbLO64WIe7jnsZWIo7XlZEGGNn3N+g/rjr0ENwf3+61cWZvOb8BPc3aCXwYl2c/8L9Hq2Vju2WOQwYjvv7cCjuM+uG+xtRjvtskvv8v3D3KtXAfFr33wgRaYYS7iIiETExc3TK5fs/4hee/mHymxix79lGru0t7GdNl28AU0MPMn+7AqfUTV/BXZRmq0vdvz3q/j00wzJbcRf484G/4RJ0iZwildaoEzAC+H+4JNphQFmW63asm5L73+EZlnkbeAr4C/AE7kZUdtofOB/3+VfikpWNKcfd0PfA/T+BS4wo4S5hKwfOAM4BTsAl35qSPCfsCRydMj8BVAH3Aw/gHiCVMp0/pSldgPHAWGAQTb8p3wHYHTgYGJYyfwlwX930SQgxVuCO7bG469BOTSybes2ZvN68uO7fd3HH9QzgNf9hRk7HdssdBnwHOI3m72V6sPPzSX0ruRZ4Bvgr7h5urecYRaTIqaSMiEhEjDWpF2GPJL+IT53awWKPa2rdmImdHFpg+euKu0l5BtdbdRruZqclyfZsdcD1RPxv3MX9J8A9wDEhbCuTzsB6XM8nX9Na3M1MIVXh93eyuERWFJLJs0eAz4BHgUm4tyqyvaHM1gHAOODhum3dDwzxvI18rML//2P3LLabTJS/CVwHDKDpZHtjMq1zn+ff58kc4srGpZ7iOyek+F7yFF9y+k1IcYapC3Alrpftg8AYmk+2N6UMd567B5dw+jFNJ/iKkc6fpaMD/s/v2ZzjuwFxXA/w3wCDyT2HMBC4GXcM/pydScp8VQATgX8DM3HHdj7H4hdx15nLcUnkyqYXL0o6tnMzGJiDe9DyX+R3L1MODMXt8+8Dt+E+KxFpI5RwFxGJiLV21+TXCcvzO75mlz6kvHFkDLdYzAhc7+3k2kdEE2WLHIS7ePyg7t/mejyFoReux9WzuJIzF+JuvMKyCf89cLvheh0Vyt7U74Hmw0pgruc20/ViZxLgYeBUon1w0QmXHH0K97r8N8gtyVzKugK/w/Va/Dr5vzmZ6fOryrPNdMcSzjni+CJrJ1UPoK/nNn3/v4TJAOfhSsHciEum+bYbLoH4KtE9bMyHzp+SjTNx5TGuw+0zvnTGPaBagTs28zECV8bjTtxbVj4Z4HTgBeAWdvaKL2Y6tnOzP+5hzSJcuSTfMXfGdU56HfgppfdwVkRyoIS7iEhEDHbHzUqZLftgx9eG/imLff7hltVX/nTcWfNNYH6QsvJe0USZlT2AP+B6f1yMS7oVg/7AFFzCYwzhXeDfHUKb3wqhzWx9A//XA/cAgec2kzqx80b9OtwDg0KrxPXEfh73unZbMBR3DriUcK8nfSd2uxBOb0VfifKhntpJlU+P1EwSwEKP7YXpi7jEz3SI5O/oAcDjwPUUZ5JJ50/JRhdcmaTZhHvc9MAdm3+k5deSXXDXonOBL3mOK10ZcAVuHz0w5G3lSsd27s4BXgHOjmBbHYBrcNdPR0WwPREpICXcRUSiYkzP5Jcfbv90U/Jra+xBOxeyL985aVINwOagfEfdSGvpHE2QTYoB3wP+g6trGGZP8nwcjCsXsAjXC9+3F3CDIfl0En57j7XEuZ7bSxDeeAOn4cqW/Bz3ZkCxOQq3391DafSEy9W3caVZ9vXcbqYE5UrgLc/b8f2q+8G4B5E+HA58wVNbSb6T+EspjVq0p+NK6QyOeLsGuApXVqGYxsvS+VOysR/wNK40YFTOrdvmrs0tWGdf3Fug3yHaB1uH45LHAyPcZjZ0bOemHPeG7v3kV14sF/vjPpOLm1lOREqYEu4iIhGxKYN77lW+R+pNxY4BiAxmRfLrmq7balOWKfRgbPvhepreDEWR/M/Gcbhky8X4vyHz3cu9HdH0rEnXGzjSc5uP42pV+rQL7kbtr0TTSzUfBlfmaBnFd1Puw49xPRLbhdB2Y8ep717uvsu2+GzPeG4P/CfcS6GczNW4cgo9m1swRGNx561C32/p/CnZOgx4jvoDP0alL+7cslszy1XiYuwTekSZ9cJd5/Qu0PZT6djOXQdgFoVNeLfHJfxvpTjfiBKRPBX6AlBEpM0wsCH5dVBWczpA/I5HO+FqnzuWV5Nfdt5csVfKuquiiTKjkcDL+K/zHYXO7Oy90sFju38EtnpsDwpTViaMbU7x3N6huAcn4z23G7aDcAMJf7PQgXh0Ka4HXVg3hlEl3H2XWCnmBP4uUK9smQ/FnHCPAb8FfkZxJDC+jUv+F4rOn5KtL+PKs/h6WycXfYC/4xKRmVQC8yl8crkX8A8K+0BPx3buOuL+/04vYAypLgNuR7k5kVZHB7WISFQMK3d8abg5Pn3WNNth20Kge3J+Iha8kvw6Ru0xKSt/Gk2QDYwDHiMlxhI1FpiDv7ItnwMPeWoraRCu/m9UDK5+u08f426WfRmGe2087PqsYWmHezjzg+YWLAFjgN+EvI3GEqTzAetxOz3w2zuymBPux+HqD/uylXoDeheVGDAN+G6B40h3LeHU5m/OMHT+lOzsjku2FzqRDa73868yzD8Idz0ademPxnwRVz6vEA/2hqFjO1cxYAYwvADbbspFwB2FDkJE/FLCXUQkIjZgacq3HaxLZu94rdKCrSmr2VEb3Bhz2s6V7euRBFnf93E3E8Vaq72lBuNqhDb3unK2fJeVMfivp96UIbhSQT5NB2o8tXUG8AQuOVrKDHATEC9wHPnoA9xL+NeNjSUuPsX/uAm+6rjvh//jqB/+HnL6TvQuBrZ4btOXW3A9yotNGe7Nn8Z67YZB50/JVjlugFTf57F8fBc4NeX7XXHjhvi6fvPlNNyAm1HSsZ2f/8V1IChGE4ArCx2EiPijhLuISEQM9uGmfh4zLLnx3HPXAMRnPLQb7qIagCDG8yGHl+4C3IVwMbyS79OhuNdIffSQmg+saHaploky4e57WxZ/DyFG4soAhVEnvFCuww3wVmo6APfhtyRTLuZ5bs9XL3LfvdvBXZ/7GuizrdRvvwr3Wn6x+jJweUTb0vlTWuJGCvMGRlMMbsygirqvp+EGmSxG/0t0Yxvp2M7PmRT/GzM/B75W6CBExA8l3EVEIhIfN2YOTb2KH9jfpXzzP6RcUMdspAn304E7aX3J9qQBwF/I/4bF4gar8ulQXHxha4//Hj4LgTc9tHMU7v8nyt6gUfktKQ/SSsSvgCMi2lZT5xzfid4hzWwvW2Elqny02xn/55NiTbj/sNABZOFKwk/M6fwpLXVhoQNoxJeBScAVwCkFjqUp++LKgYRNx3Z+9sX/GENhiAGXFDoIEfFDCXcRkagYY2sJxgJL0n4SGLg1Pm7MvTtmwHxr7Njk9FrH4LWIojwQV9vQZ83fYjQcuMFDO9OAWg/tpIpi8NST8T/Yl48bmZ7AbKCLh7aKURlun4myVn++ohzMt6kE+FP4K1cEbmDAgz20E0YPd1/tDsJvSbB1UK80mrRMT+D8kNvX+VNak8m4HvjF7nJcaZ6w6NjO31RKvwyPiIiIiDQlHo/H4tNmH3/tjFkT49MePO/qaQ8fWOiY6rQDXsD13G4LUwCc6OFz+6vnuD4i/AceD3qO+XOgY54xGfx/lsU6LSacm/NVRfC75TMta+b3e9rz9iY0+4k2bU/P8aRONeSfXLnec0x/yTOepFLfT/OZwhqPRefP/IWxX/occL5DCPFp8jeF1UNbx3b+zi6C363Q0/K8P0URERERyZnvMCr9VQAAIABJREFU5EwpTB+T/w3xaSHEdUKeMTWlG27QQ5/x/sZDXN/xHFOmaQPuxvUHuBrZB+L+/8uA3YHeuFI7dwHvhxzLVR4+s3Slnsh8qZnf76eetzej2U+0aed4jid9yveB4CLP8fiqkV7q+2m+U5/8P8IGdP7MnxLumvKZ/tz4f11edGznpxOwMuSYS2FSwl1ERESkQL6E/yRspikAFgD/DQzD9RBN9ozujqthPgb4Pa6ndxQXof+X30dHOfCB55jyTQQ25QLPsVqgX54x9QJWhxBXcvoQVz+5Ja8TV+Dqx74XUkwbgL1aEE82Sj2R2VzCfajn7a1s7gNtxu89x5M+5VP2qiOw1XM8vfOIJ1Wp76f5Tj/L/yOsR+dPP5Rw15TvPpnvm37pdGzn7/shxZk+bQNm4d6cG4D7vyvDvT28G3AsbjyCOUAiophSJyXcRUREpO2IT324e3zGg1+PT3/wN/Hps+6PT591/3XTZ/322umzz7nyjpndIg5nNuFe6AXAA7iEerbaAePxn8zOdJF8UAviyuQGzzFtILzB9eZ5jvUFDzH9wXNMqdMD5Jf06Ao8ElJs0/OIK5NST2S+3Mzv1w7Y5Hmb+zX3oTZheQifQer0dB6xDfccy4f4G0i7UPvpItzD3iG4XpvtcQ9M9wBG4gYI/jSCOBofPD03On/6oYR7wykAnsAlWPuzMzHbCzgMmIhLIEYdV6bpVVzv6MG4BGc5rizXwcA3gIcIP9E5PPN/Xc50bOenHeE9GEhONbi3PPdoQVwHATNDjit9UsJdRERE2gBrzbXTZn3vuumz1lw3fZbNNMWnz/782umzLsdaXwmOpnyFcC/yPgdOzSO+bsDDIceY76vAB+JuTH3G9M08Y8pkH/zfcF6UZ0wH4wae9f1/GuCvBEYMd0PlO8YEfgbuTCpkwn0b8A9cb7nRuGOiBy5J2wnYG+iLG4T118CLGdp4JYvf8XHPcec6KGwv/B/zmT7TXHtMxj3H8scc48gk6v30ceDILGPriOuBXhNiPNtxx4QPOn/6o4R7/WkB2Zc/Op3C/f15FziT7B4IDgbeCjGW67L8vLKhYzt/40KILXX6ADc4ea7OxnWwieI4UcJdpABihQ5ARKRNsdZcN+OhO43hZpq4EbPYHgZ+HZ8x+44Iku6Xh9j2p7gyEI/m0cY64CxgipeIMjsLl4zO1QpgvqdYks713B64Xl4+//ZvIv+HFZcRziCxP8ZPbXlwN6hX4BJ3PsXwd+NbKB8DP8S9An4K8Etcj8cVwBrcjd5m3I1pNS5xewVwFK6U1f8A/6lrK5tz3TyPsQMcn+N6Q/DX47sx7YBjclx3qM9A8P+5R2ErrgfuSTT/9kTSFuAa3NgcW0OKqwK3//ug86eE4UZgBNkn6f4KfA33MClKC3EP0x7C/a1pztO4B8KfhRTPsR7b0rGdv0ke2mjMe7jrgHzeWHoQN1bLBi8RiUjRUcJdRCRC106ffTHYCdkub2Fi/N7ZYV4w7oWrmR6GbbheTz56VQS4C+fHPLSVSQVuYKp83O0jkBQn4F6L9sl3Ev8B8rtR6A6c7yeUembgEr8+BbjP72PP7Y7Dby/IqATArcCXceMgrM6hjbdx/0+H4nqav57FOlU5bKcpuSbcc12vpXJJnLfHvbnkk+/PPWybcG9W5fqg9jFcLd6wHO6hDZ0/S/f8WcxuwCVlgxau9zTwW//hNGox7iHv5y1cbwVwsf9wAH/jXOjYzv/YPpDcH1g3ZwvuoexbHtpajLv+yeaBkYiUGCXcRUQi8sMZMzobw89zWPXG+MyZXbwH5FyISzaH4WrgOY/tBcC3ca8th2EiruZnrh6i5Td+TSkHzvHY3hHkP7hpunzfOjgf/7XqP8f1uA7D57g6zz51AcZ6bjNsm4AzcD3bNnloLwH8Cfh6Fsu+hN/j7GBcPe+Wiirhnst2jsbv4H3/Ad7x2F7YLHAeMDfPdv6EK5MUhsM8tHE+On+W4vmzmD2Ge8MjV3cSTeLwM1w5js05rv8Q4ZTY2BvYxUM756NjO99j+5uE9xbaT8j+ralsPALc5rE9ESkSSriLiESkU9BxLGm9NQxmaf3vecm45NMO1tIt2GLCKC8Cru5lGKpxdZp9W42rER2GXXH1PXO1Fb91jsFvj3Tf+9BrwLN5tnG2j0DSTCa8hzIAt+P/dfSveW4vTJtxJTryKROVjwC/5ZsM7rXwltiF7GuC5+sYXI/1lvBdTqbUerf/FpdQ8+F3ntpJ92UPbej86ZTS+bOYbcR1PMgnYf5v/CYiG/ND3EDOubLAVE+xpDLo2PYpn2P7dG9R1LeccN7kuIrc3hQUkSKmhLuISERisdjIlG83GhMMiY87a2DqMvFxYyq3EdvdGG6zKTc9Meqt68sBhJc0mowb7CkMM4A3Q2r7jDzX911W5ivAQR7aieF/ENZ8f9e98P+672Zguuc2M23Dd73SEbjBgYudxb1l8nSB4yh0WZnB5FZbd0sO63Sk5fW+23L99vdwvQ99eYJwklR75Lm+zp87lcr5s9jdhBtrI1/LPLTRlJdx14H5esJDG5nk8sZUKh3bO+V6bPcE+nuOJekG0jpGebIWf7X1RaRIKOEuIhIVaytTvvtd/LyxGZNWvxh35ur4eWMuiRlu37EqNowLx7B6f6wE/hJS2+AudMPqdXhanutXAy/4CCSFj57pg4EvemgnaRtwb55tnI7/65BZuEF2w+Y7AdkOGOW5zTD8AX89h/NR6IFTcy0nk2sJppZsrwK/A/cFlFbC/Wf4KXOUFBBOj918k3I6f+5UKufPYrYFf9dVL3lqpzG/wk/ZmtcpzodpOrZ3yvXYHkE4ea7VwOwQ2k2aQsvHThCRIqaEu4hIdHYMgGmC4IFml07s7OlgDLuGEE8+5VOaMp3wLxj/BNSE0O4BuBqc+fDdy/1c8q9D+S0fgaT4C/m/OhxGDexHQmgzkxdDaDOswb18+QS/PYfz8Qbwvsf2+gA9WrB8LvvuZuCWHNaDlvVYH4jf2r/V+C8TEJZV+On5mq46hDZ75bm+zp/1Ffv5s9g9jr9yFtkMfp2rzfjt0BHG25I6tv3K5dhuaZm4bD1CeG/vgiuT5HPsKxEpMCXcRUSis3MgpQTvNrfwus7BzkHqLJ1CiKelZQqyFcWF/WrgmZDaPjrP9f+M3x6WX8aVlslVe2CMp1iS8h0sFfL/nDOJ6kYljF5x+fwfR+F6YH2hg0jhs6xMDDguy2U7AQNy2MZzwNvAihzWHUT2Azq35frtM3Bv3/gWRlKuHfk9SNX5s75iP38WO5/XbR97bCvdHHIfKDWTXM7HzemQ5/o6tuvL5dju4z0KJ4o3/MLsQS8iEVPCXUQkIjalfu/qzV2aTch23WwG7VzZfu45nD3wW2IkaTXhv06cNCekdvO92dkANP8GQ8vkU1bmFFrWe7c5b5P/a8NfAL7kIZZU7+On/mw2VuP/LY4B5FYXPAprCGeAuXwUqo77sbhkaUs9lfZvS3Qh+yR/W064h5UMWRtCm4aWD4abpPNnQ8V8/ix2CeBvHtv71GNb6XyXK/zIc3uQX8Jdx3ZDuRzbYSTctxPefUeqv0ewDRGJiBLuIiIRMS5pBUDXHlt6NrXsNfc+1M/EzJ3J760xvnvh9PXcXlI1fmprZuOVkNrt56EN32VlzsHVZs6Fjxrwqe4m/xuqMAbr3Qe370Ux1eD/GqoTbrC0YvQAft/a8KFQddxzfd0/mWhfmOP62Wy3nOx76mejBljksb0wrSe8XpxhJNwh94S7zp8NFfP5s9i9it+yUZ8TTsk/yP382RifveWTcnkgm6Rju6GWHtt74h5c+PYG4bxBle5NchtgXUSKkBLuIiIRsSkJ93YBvTMtc92MWbfGp8+aGwuCZdiUXi6WuZ7D2d9ze0mvhtRulNvy0fN/MX7rmO4KnJDDet2Br3qMoxaY5qGd/T200RrtV+gAGvFgoQPI4APgXx7bqyS72ue5JNy3szMZnEsP92y32x/ommP7mTwPbPTYXpiqCW/skLAS7rmWlNnfZxCtSLGeP4vdPz23Z0m53vVoI7DSc5thJNzzKRW1v68gWpmWHNv7hhRDmGMTpArwe20jIgWkhLuISESMG3QQgKCxXoiWyyyMJOX8bGBbbVDuo2Z2qjDKyQC8FlK7mbyLK9/im6+b9jAGT22ps8i/nmiqx/HzarISI5kV4+eyBXi60EE0wme5kwpcuZimtCe3erIvsrPH2tvAezm0MZjmX6tvy+VkwnrjCcJLuOeqGM8TxUCfS258J9whnJ7A/8T/G5RbPbeXL+3DmbXkcwnrTZco72+i3JaIhEgJdxGRiNiU2uYx7NlZr2f55Q0XnJFLgqYpYV3UvxFSu5lY4N8htNsFaLLkT5Zm4Hq2+nI6Le+96rucjK8HP7qpzGzPQgeQwXP43Y99irqO+1FAxxzaTe/Vnksv9+40XwpMCfdwKClXGorx/FkKwuhNG8bfjDCSkMWWC9GxnVlLju2wEu5hDJ5dDNsSkRAV2x8ZEZFWy2CWJr+20PuaGbOa7ylpzf1m5auTQwgnjPqGEH1PwLC25+Pz+Qy/A3x1Ar7WguX3wW8C7iP8Dea0q6d2WptOhQ4ggzATmflagBvwz5fmEu751m9v7PtsNXU8l+F6wfuyCVdSplSsDLFtn/uYDzp/ZlaM589SEMbAoWEk3N8Poc3yENrMh47tzFpybIf1Ga4Pqd1M1kW4LREJkRLuIiJRCWJLUr+NWfuTJpZeb+G/J48785vxeDyMurS59NLMRtT1fsPanq/Pp5BlZb6B37/z03A13H0Ia/8rdcWYMAqj3IAva0h5c8iDo2l6IMtcEu4J3JgOqcKo494X1wvel0UU75sNmYSZDPF13vNF58/MivH8WQrCuI4K49wRxjHeJYQ286FjO7OWHNut4f6mVMZOEZFmKOEuIhKR+PivrTQJc2ByShh7BQCGtzC8hWWZwTxoLZeYmuCAn44b8yuM8V2vMimsC9IwaqoXYnu+btzn4rfn5Uiyf7X2Wx63a/H78EA3lZkVY8Low0IH0AyfZU864srGZFIODMqhzZdomCh6g5QxPVpgCI0PyNeWy8lAuAn3YuvhrvNnZsV4/iwFYST3wnhIFcYxns1A2VHSsZ1ZS45tn+MWpYoyCR71vZSIhKTYXqMSEWnV4hec9Vb6vMnnjTmwAKGEdWOqhHt9ATAV8FUWqAz4OnBLM8sdTvP1nltiPrDCY3tKjGRWUegAMij2V5vnAVd6bO94Mg8SW0nLx1CAzL3ZLa4H+ZgWtvUF3LGdqZbxsBa21Rwl3HcqtoS7zp+ZFeP5sxSEkUgMo7NIGH+LGnuAWSg6tjNrybEdVsI9yvsb9XAXaSXUw11ERCRcU/GbsMmmrMx5HrcH/kvjhPXmhvgXZd3SXDwNbPPYXmNlW3Kt376okfkLc2wvU0/2GH7rt6+muGv3Z7I5xLaLraSMzp/iU7ENCtyYTYUOIAI6tvMX1mdYbA9nRKQEqIe7iEiB/Hj6Q73am8RorKm01g3yYwyrAszSGszcX4w7c3WIm98SUrtdCDfxkS6XHqfZ8Pk7vAc8AZziqb0BQG8y93IFd1NwjqdtAXwOPOSxPQhv/xP/oh4IuaU2A8/ir4f3cbjr4/Qkay4J92RP9kzyqeP+h7R5RwC9cmwvk3m4t3NKSZiJqmLr4a7zp/hUKkneUokzHzq28+fzAXyqKOv9h3VvIyIRU8JdRCRiP5wxo3NnOv3c2GCitcbVa6zrN2EBg6UddnN8+qy7NprNV9103nlh9OoJKym+C/BpSG1nUgoJd3A9xH0l3MENiHp1Iz87Htjf47b+iP8ecFE+lJH8lMKrzVX4S7h3AY4EUge5zrUH+Wu43uKZvIp7mNWzhW1m6uGea+/7xszz3F6pK7aEu86fIq2Tju38hfXGRpQJ92IbzFdEcqSSMiIiEfrJvbP37GI7vYjlMtv04EidLFzexXZ68Sf3zs52kMyWCLOHe5TCSrj7/nweJbdBEhvzTRp/vTWbkjMtMcVze6CbylJSbMnGTHzXG09PYPcBeuTQTlO92AMy14pvzh7AwWnz2vqAqW2Nzp8irZOO7fy1hvsbJdxFWgkl3EVEIhKfP7+8IrD/sHBYtutYOKwiYf8Wnz/f9xtJn3luL6l7SO02pltI7fr+fGqA6R7bOwBX+iJde1o+EGNTngeWe2wvKcxySdL2vIjfWvPpCfdce5A3VzbGRx13g98e7u8Cb3psT/zT+VOkddKxnb9VIbW7S0jtZhLWvY2IREwJdxGRiATvfnYhrlRByxgqg/dWj/cczjue20s6JKR2MzE07Onpw0ZcqQff7sZvDdJvZpj3VXLriduYMHq3Qzj733TcPlHK03e8fyptQy2510TPZAj1r5F9D5ia7c8bkxrPYcBuObaTiXq3Fz+dP3X+lNZJx3b+x/ZHLVi2JQ4Kqd1Mwri3EZECUMJdRCQiBpMpQQqw1sBrWF6nkQEKTebkaj7e9dxeUu+Q2s1kP8IpKRPGDQ/Av8k9wZbJObge7al8lpPZCDzgsb1UYXzGh4fQppQOn4ninuzcnwwuAd9SbwIfNrPMS+TWM39YytcqJ9P26Pwp0jrp2M7fByG1G+X9TZTbEpEQadBUEZHoHJH8woKNwW8wwc3x88bWS35f9afZ+1XU2u8FcJlxyR6MpY/nWFZ6bi/piOYX8SasC9KwHkaA6+Xuq/xDT+Ak4K9133fH78CsDwAbPLaXKoybysNwx4vPtwikdIRRx/1V3Fs7u+ewfjY97muBxbjjuCX2wZWVehu/5WQsMN9jexIOnT9FWicd2/kr9Q5FZUT7trCIhEg93EVEotMp+UUM+9P4uDFXpCfbAW4496x34uPGXBHDXJ9pXU9e8dxeUl/qHhJEoF9I7b4cUrsAs2jkLYYcpfZoHwN08Nh2WOVkIJz9rwvurQdpm17F78DEyV7tYdVvb+ly6Y5P+9eHf9J8r3wpPJ0/RVonHdv5+5hwxqk6GL/X2I35MtAxgu2ISASUcBcRiYpJSWQE9vZml68tT13mfc/RfEI4vUB6kUud+tyMDqndF0JqF2AzcJ/H9k5l50C1PsvJvAo857G9dJ8SzlsWw0NoU0qD797ZQ9P+bakoEu4HA3vluH4mKidTGnT+FGmddGz7sTyENtsR3n1HqlMj2IaIREQJdxGRiBh4Yud3m5rt5byu67Y1O7+zj4cQUliJ5dNDajdVL+C4kNoOM+EOrqyMLx2AM4F98dvTNcze7UlhJPR1o9K2+UwY74nraZZL/fZ3yT5p8iLuQVxLDcXvMQ8wz3N7Eh6dP0VaJx3b+asOqd0zQ2o31dci2IaIREQJdxGRiNSa4FaSiZWyboOaW77blrLjAAxsqg3Mb0MI6ZkQ2gQYR/h/X84FKkJo9y3CL6mwrG7y5VvAN/D3mW8F/uipraaEsf99FdgthHalNPjuoT0O9zCrpVrSa307uSVYDsTvWy0JYIHH9iRcOn+KtE46tvO3KKR2TyXcMRD3Ao4JsX0RiZgS7iIiEbn+22PfMDDJQMLa4LarZ8w8oLFl3c/sH4BajJ1w/fgxb4YQ0l+bXyQn+wNnhNQ2uAGFvhtS24+E1G46n73chwLf8djew8Bqj+015q/4H8SrHeHtG1L83sY9NPPlv3Jcr6U3+7mWlRmW43qZLMXv+BISLp0/RVonHdv5mw8EIbTbCzgrhHaTJqD8nEirEtXAdiIibd61Mx48G8BYcxJwAbDVwMMB9hVM7EOAGHZvG5h+GHsG0MFY7g5i9okmmgXgp+ed/WCOYb1EODXXXwEG4HpN+nY+MDWEdsElsBaG1Haq7sAH+B8M14eRRFda4jngK57bXA8cghs4q5h1Ba4A1gC/89TmKuALntpK6kFpJWLvBCYWOIbDgH+1YPnhFL6cy43AjyPaVqntpx2ALSG0m2/MOn+2rfNnse6HmbwIDPTc5qnA3zy3+Svgh57bvAn4UZ5t6NjO/9hegrsP8e1VoD9Q67nd7sAKoKfndpNeBfqE1LaINCLMV2JERCSFsWZm2qwOFr5hMN/Aus4s1i24YwFruNBYc2E2zecY1kOEk3DvB1wO3Oy53Z7ALz23mbSK8MrspFsLzALOi2h72VqB34EnmzMb/zeVuwC/Bc723K4vnYBLgCtxyZ1rChtOqzOPwibcPwHeaOE6zwHbgPb+w8maBkwtPTp/6vwprZOO7fyP7b8STsL9CNzbb7d4bvcGwku2i0iB6JUVEZG27W6gJqS2f47fG4YYcC/h1aG8C/89Vpris6yML/fg/1XmpkwjnB57Y3APfIrJrsBk4B1crzrfPSnFmUe0+3C6RTlsfwuuR2ihbCW6h43izzR0/hRpjaahYztf9xHetcANuF7uvpyB39KQIlIklHAXEWnbPgRyLUfTnPa4HiZHeGgrBtwOnOKhrUxqgNtCarsxi2h5T9gw1eJu8qK0CvcQJQz/hxv0stCOxO277wDXokRR2D4Flhdw+7nWY891PR8WE05yR8Kl86dI66RjO38ryG1A8mx0xI35dKCHto7D/V+r1LNIK6SEu4iI3Bpi27vjaqKfmkcb3XGv14ZZJmIW8H6I7WdicT3Ki8U/cA9govZrwhncqgxX6/9ndV9HqQfu1eiluHESJuFu0CQahSyPUooJ90LXj5fc6fwp0jrp2M7fHSG2vQ+u48zgPNo4B3gc6OIlIhEpOkq4i4hExGDWhDXlGdoLuFruYemJ6+n+AG7Apmy1ww2Q+hrudcuwbAeuC7H9pkwnvJI+LTWlQNv9J+H1rDfA1cCzwNEhbSNpN9xDocdwg5L9HqgMeZuSWaESyGvIvXf9YqItaZVK9dtLl86fIq2Tju38/ZlwO9PsiRv36LfAHi1Y72Dc28X3o2S7iIiISKv3JVwdXxvyFOB6vF8JDAf2BjrXxdADOBw3oNNtuAvzsOOxuNdrC2k20fyeTU0fUNiB1HfDDSQb9u/5OO7hTTsPMffCvblxM663Vm2OMV3tIZakVTnG0NTU3WN8UemKe5AV9XH0SJ5xv1CAmNcS/bFfavtphxDi9Rmzzp9+FPt+Wez7YaoXQ4jz/4UQ569CiPNXHuPTsZ2/7+e4/ZZO24CHgYuAgbgSOeW48pq743rCfx/XISCIKKbUqZCl9kTarELeXIuISPF4C7gJuCrk7Rjg+LqpGHyCe622kO4GzixwDFMpXO9acHW3ryXc8kYAJ9ZNm4AluPqeLwDv4Xonr8Hd3FbgXnPuinsQtC/u9eH9gL510z4hxyq524D7fx0U8XbzLQvzFHCUj0BaYCGFPfYlfzp/irROOrbzdztuoNgvhryddriHFmG+kSsiIiIiJaoC93pp1L0uCjUFhNNjqqViuEGjCvk5+Bj4KV8GV3qo0PtF1FNb6qEZpZ8R/f9lvq/mn1aAmC/LM+ZclNp+Wgo9i3X+zF+x75elsB8mqYe7Pzq28ze2CH6fQk/q4S5SAKrhLiIiSTXAt4D1hQ4kIjcDfyt0ELiE97QCbn8esKKA20+ywIW4HlUi+Yq6LvlGYFmebSwinEHymqIBU1sHnT9FWicd2/mbif7WiUgBKOEuIiKpVgDjgEShAwnZAuAnhQ4ixVSiT7QlFWqw1Ew+w9Xw31ToQKTkPQtsjnh7+ZZmyWfQ1Vx8jBuUWloHnT9FWicd2/kbj/sbKyISGSXcRUQk3V+AC3C9alqjauBrwPZCB5JiJTC3ANtdjfv/LibP40prbC10IFLStgHPRLi9fOu3+24nG/Novef5tkrnT5HWScd2ft4FJhY6iCxYiqsjjIjkQQl3ERHJZAZwZaGDCMG/gRNwgz8Vm7sLsM17Kc6bt3nAWbikqUiuonyIVYoJ96jL7kg0dP4UaZ10bOdnNvDrQgfRjKuABwodhIj4oYS7iIg05le4upE1hQ7Ek8XAccAnhQ6kEX/BvTYcpUIk+bP1D2AE8GmhA5GSFVXN1q3AC57aeoroep2rpm3rpfOnSOukYzs/PwAeKnQQjZgG/KLQQYiIP0q4i4hIU+4BvgqsK3QgeXoQGEn0Ce2W2I57syAqzwGvRri9XCwGjgZeKXQgUpKWAZ9HsJ0X8PemyKfAvzy11ZQVuFJW0nrp/CnSOunYzl0AfAs3llMxmQ5MKHQQIuJXeaEDEBGRojcHOBLX82JoYUNpsU3Aj4DbKY1axXcD349oW6VSI/Id4FhgMu6zKStsOFJCAtxN9Zkhb8d3GZingMM8t5muzZSTGT2lagPQpbnljOHGJy8c+eMIQoqSzp8irZOO7dxtAU7GlW45rcCxgLsen4S7ZhGRVkQ93EVEJBsrca+w/gCXxC4Fi4H+wG2URrId4HVc3GHbQGnViNwC/DcwCFhe4Fh8CHDlPMYBtxQ4ltYuisRyGAn3sLWZhLvo/CnSSunYzt1WXD3820PeTlNqcZ2CLkLJdpFWSQl3ERHJVgDcDByEu0At1tru/wbOBgYDbxY4llxEUVf9fmBjBNvx7QXcQ5RvU5r/t0uBnwAH4EoczaB0HmCVqrATy7XAs57bDDvhboH5IW9Dio/OnyKtk47t3NQC3wHOIfrSmR8Bo4CbKJ1OQSLSQkq4i4hIS32Eu0DtjUu8byhsODu8jKt/eAQwi9K9gH2A8D/TUiknk0kC+CNwOK4XlO9kp081uJImP8TdSA7EDYj1bgFjamveAN4Psf2l+H949T7wluc2U1UDq0JsX4qXzp8irZOO7dzNBPrV/Rv2vUMtcCuubNzCkLclIgWmhLuIiOTqTVzife+6f58l+lciP8fVlj8W17vnboq35322NgF/DrH9alxvqFJXi+sFNQj38OdmCj8IZID7fH8HnA70BIYD/0fhY2vL5oXY9qKQ2g2zl7vKyYjOnyKtk47t3LyD6+l+PO5vpO/E+3bgPqASuILoe9SLSAGYQgcgIiKtyq64gYhOBr6C67ni0xbcRfvF7qCvAAAgAElEQVQC4G+4JH/C8zaktB0CnAiMxt3Y7BXSdgJgBW5/XA48h9sf14e0PRHJQRsfNLWldP4UaZ10bLfMocDFuEFVc72XSQBLgEeAe4CP/YQmIqVCCXcREQlTD2AArszLfrje8HsDewAdgI5AJ6A9roxKLbAWN5jR+8AHuFdM3waW4QYVrY30N5BStxtwJK6n1764fW8fYHfcfrcLUA50xfVoWlu33ibcGxSrgc9wpZRW4vbFlbixAjZH8yuISK6UcM+Lzp8irZOO7ewdguuR3xtXCmY/oBvusynH3b+sxfVa/zfwT+BV3FgpqwsQr4gUifJCByAiIq3aGmBu3SRSCJ8CT9ZNIiKSPZ0/RVonHdvZe6NuEhFpEdVwFxEREREREREREREREREREREREREREREREREREREREREREREREREREREREREREdnJFDoAEREREZFCGxafX95+L3tIIkY/sIfFrP1iYMy+wF4GugPtgG5ALbABWFc3fWTgpcCYl8pjZunj44evLNgvkWLY7+d3adchcbrFfNVaKg3sCXTB8BmWzwz2nxge2x4r+/uC8cM/LnS8rcnZM2e2W7v+C0OwDALbH2MPwJi9sHQGOgPbgU3Ax8B7BqotvFBTFpuzYPzwtQUNvkiMumful0zAaAyHmyB2uDV2fwNdLHQEumHZgmErmLUY+xGWd8G8awhet0HZK927r3r9wbFjtxf69xAREZG2SQl3EREREWlzTr3j0U5bKjoOMonYcGPscAuVQHsPTb9qjJmxPWbuyid5OnpK1QagS3PLGcONT1448sfJ78+eObPd2g09f4g13wd6ZbGprcCtNhH8Yu6k0euyie3EO+f1DmL2BaBTFou/X1MW69OSz2L0PfOGEth5QCyLxV8q37zt2McuO2VbxrZy/BxzMWrKnP6G2CXAWGCXHJqoBZ7EmDvmXDD8UYyxucRxwpS5Z1jMw9ksa00wZO6Fo5/Otu3RU+a+BObIZhc0zJpz4cizs20Xkg8qen4HOD+rbTStBnjJWrsQE1tY0WHrose+dcr6PNsUERERyUo2F7EiIiIiIq3KtrJOk01g5mDsTyz/n707j4+rrB4//jl3knQvSy2biGxlK0naJCyWtlmalEVRFAigrF1AwQXx6xf151L9ggsuIApY2qIIit+qIH6x2GaZSQsV6CRtJrSABRSsCC0FutCmycw9vz8mVUizPDNzJ9Mm5/169cWLmeee50wyN8mc+9zz8AGCKbYDnKyqt+Qn/BdnLmy8FtUBW+BSvaDuxLe2jluNys24FdsBhgM3SsiLnvXz8JEuByy9umqtqHzeMf7h+Qn/dsexnH3/krH4ei9un1O2+75e3FuxfaBUz687omZRw28FrxmYQ3rFdoA84BxUH65Z1LiqelHd1OCy3LvVLGycsWXruHUgtwVQbAfIB04VkS8K+kh817BFAcQ0xhhjjHFiBXdjjDHGGGOCd4Cid8xc1PDbs29fElQxv1c19zSWi3hPACelGeLYRMJfcfaC8OEug5fNrbobZbFj7MuqFzR+zGVgvH347cD7naKqfqrh6uq/OuaQFTMX1F8kIS+GcgHB3j1cKupFahY03jxv3rxB/ZmtelFjLegShWNynYsxxhhjTBAG9R9vxhhjTJBU9au6pxW5zssYs/dS5Pz4iGEPZHOle/Wiuqn4+ifSX1m92+Fx8e92Hay+fzXI31zGiujPZiyoP7ivMcmivF7hNrvcWze3+n63sdlRvaDhSyryAMne/tkQQvQrKw+fuvjCxYsLsjRHTtXcHZ4kqr8iuUeCMcYYY8ygYAV3Y4wxxhhjskn4aM2ihs9mI7T6HC3qPURyM84gnD1zQf1FLgPrr6nZIh6XkOyX3Z/xnkivxfwz5y8/VETnO2UoPCsFndc5jc2SmoX1nxPhOwzAnliKnP/W1nH3ZuOijZfw/KBjOlMVPP9nJFvpGGOMMcYMGlZwN8YYY/YBPaysV1WtyHVexhhX8s0Z99a79lVPISy1wHuCDKnifdp17LJZVU+CftVx+IerFzRcteeEKn6ocyFur6PdQy5edvmZb7vmGLSaexrLQX44wNNeXL2o8QtBB02ENK2NWYNQc0+kFDgtV/MbY4wxxmSLFdyNMcYYY4xJehHkXkFuEGWG7+vxvuoh28eOGFk3Z4YUdBQcmEhwrI+eDfod13YqXfaTDpmbtcwDpVNnzg+f4Dr6jA2P/QDRpS5jRbitamHDu3q019zTeA1wjtPxyBeWzq5qdc0taB9YvHJE16auoYGeW+DmsxY1Hh9oTD+Us4K7qH+e49BNonxToDwU8o7KG75rv84NXn6el38QocRxINWC3AByL5DTnv7GGGOMMWC37xljjDHGmKFtE3CPqPx22dyq5r4G/unaaW8CbwIvAH8unR/9xrjQ1v9S9CYcFrKIcDnw3SCS7o1CWOCuRD4rx43YvGn7lvEHxSXxQZCvA4e5xvFDfjXwrMvYefPm+TPvWno5+XmtCof0M3xsSLhn3rx5NfPmzfNrfr5sAgl+4JjWg8vmVN3pODYrRm3ZeQPiuKlrF4U/iPDLRB5PbWnfb+M4f/MBfoF3nOd7tSpcg3v/8oKE6i3AR1JOvBdeDle4K5Q4DHvJVz2tYW71az08t6nr33qgYfeDZy4MH5sQ/0Picx7CdAag7Y8xxhhjzDtZwd0YY4xxJCI3ATflOg9jTOZ8ZTPw5XiH99PIdZXb04nRfE1ZJ/CdmYsaxqryJYdDTjzr5+Ej/3xV5d/Tma8fKirX182p/Aki7yyibgDmn33P8gfjfudjwHEuwQRKU5l82afO3Fh9T/1l4stS+rv4oFQ9fvjUz1TMC99BIvFL3PrPv1TQUTAnlZyCdvbtS4bFhc+kcEg7IhfVz676Y7fHN3b9e2zGPfU/83zvz6Dvc4x57sz54ROWXVPpdDGkP+LnsOCuHCz9lsL1zl6K7b1aOqfyeeA24LbkBZ28Oar+6HTzNMYYY4xJlbWUMcYYY4wxQ0793BnfrZ8747vpFtvfqSPu/RCIu4z144ks9azWecvmVt3erdj+b4/Omr5JIIWWNjop1QzqZ1XXg37PLbx8J+/wxHyQ0x1Gx33RS7ruMMiZxIiCc4GDXceryBV1exbb36VhVvU6SchMYIdjWCHkz3bNoT++5G7TVBE5oL8xKtKRyRx1V81cXzen6sb6OdU53WTXGGOMMUOLFdyNMaYHqnpWL5tU7rZNVV9V1cdU9aeqWq2qva7TUtWv9hBjRddzeao6V1VXqOomVW1X1RdU9S5V7XUlYg5iDlfV61X1ia6Yqqp/6CXO/qr6GVV9SFVfVNUtqhpX1ddVtVVV71bVc1S1z99De9tr7OvYbnME8v5R1QW7D+jl5YR7iP1AL697rKp+SlV/p6rPq+pbmvyevKqqK1X1m6p6RF/fD2NMzyLXVL4u8JLLWPWYmIUUnnkjsf93+hu0bM6M5QKvOkVUGZ9OIp0bQl9HWNnvQGGEILOcUlG+1jC7+i/p5BMokY+mMHpJ/eyqxS4Dl11T+awKt7gGVnDtfd6vXK5wB39LfyNEuaBiXtjuyjbGGGPMPsUK7sYYk57RJFe5nQFcB9QBK1MtWKrqQUAEuBuYCrwHGAYcDXwSaFPVq/eCmO8D/gLcCpzWFbOncZ6qfoFkC4PbSRYFjgLGktxgbhxQRHKV5Z+6cjkllVy65snZawxIIO8fF6oqqnod8A/gTuB84BhgP5Lfk4OBDwBfB/7aVXi3vw+MSZGiTquvRSXwny0q3NrV3sZl8NNO44T908klMq8ynlA+TrLXfRDqpv5zhXMxOptUKXcd66M/SSV2vuTfieNdEsCxVfc2vDeV+L2RHPZwF/Vedxh2Rt57/SdnLqqfHdRrNsYYY4zJNlstYIwxwTkdaFDVIhHZ6TB+OPBw13G9KQB+pqrbReTXOYo5AngI6Km9wL9XZXcVaX8JfMIh5m4nAY+r6nkissTxmJy9xixL9f3Tr65V8/NxbyMxjGTh/XhVvUR6aU1hzGB19u1LhnWOLpgmCYrV4zhR7zhB36fJc2MUMIYM/35W6LeNRooSw3YV/M55tPhbHH+sjaqYF86LzKt0LQL/W+OcGS9VL2icI6K/T/XYdxJ4NaF62bx583LW9mS3ip+HDyHhuxZ8tyY2hOpTif/orOmbahY1LEepchnvdUgZ8M9U5uiJH89dSxk8jaJU9zdMhBJVWRjqhJqFDW+gtKmnzwk8pwlvre/ps42zq17urZ2SMcYYY8xAsxVsxhjTswTwJPBNoAqYSHIlcAjYHzgB+CzQ/XboY3EvbpaRXEn9LeAwkoXkSuCZbuMEuLNrVXcuYpbS++Z576zafJE9i+0K3Ay8j2QR/FTgiW5j8oHFqnqkQy6Q29foKpD3j4jMlS69zFMpe7rkHc9/jj3fjwrcBZzYlcuHgFe6jbmI5PfTmCGhZlHjh2sWNvw+PnLY6+JLHSI/EJWrQSs0eUfI4SQL5RkvVhEkrZXjfXguld7mvnrtzpHfn/7rrZ9b9aAkf9aky0f18lQ3zMyW/IQe4zpWoTWdCxWitDiP9XznfPri5XCFu6qkdFGiy4EI5aJyNSo/FE//HIK/1yxq3FqzsDFcvajhGzMXNky3NjTGGGOMySUruBtjTA9EpE5ETheReSISFpF1IrJRRHwR2SIiz4nIT4Af9nD42SlMdZuIfENE/iUiu0Qk0nV8983T9gM+lcOYAA3AdJKrPA8DLgf+Bsme7cBXesnlqyKyQUQ6RWQVcCZ7rsobRbI47WrAX2MqBvD90ytV3Q/4Rg9P3SUi14rIs125/Ak4B+i+yvH/qeqBQeRizN6qZmHjGTUL6/+C6sPAx0i2e8oqDX6OtakMFnAvuGeoI+TdIBBL72j93rK51XXBZpQ+Uf9w57HwXDpz+MJfnQerF0h7lYSXyNkK9zM2LA8DrQGFGw1aIco8hab8wxMv1yys/3bVwob3BxTfGGOMMcaZFdyNMaYPqlquqreq6nJV/VfXZpf/RnKVdXeuH+4U+FH3B0XkJaCn2/A/nKOYAPXAWSKyQkR2dBW67xORz3U9fzbJPu3dc/lBD7lsJdl7vbuPqmqBQy65eo0py/L7pz9nwx49mBMkW8a8i4i0Ao3dHh4LXBxQLsbsdaoXNXwGtAmkr/ZU+wB5I6Xh3sAV3CNXVbb76l8MvJ3SgcLKzg2hPX5W5ZSXwoUS2ePuJbfDlLdcx6r4Wb84lG3JVkHyBZK/mwImh4J8OQTrZi5q/OKFixeHgp/DGGOMMaZnVnA3xpgeqOpBqtpAcmPO64FpwCG4rUwc4zjNZhHZ0MtzPa34KlbV/m6RzkZMgC+KSF+3x0/p4bHXRKR7q5LdVvfw2BjgZIdccvUanQ3Q+6c/Z/TwWExENvcyfl0Pj1UGlIsxe5WahQ2XifJjkm2e9mmCbkvtCB2wgjtASBKvkUIhGQBlc+QbFVkowqbP98XlgjAAqqS1D4ci3e/S6pXnMzydOfaYs1NSi6MS6DlTN6eqQVSuJXkxPRtGquotb215z3yS+5oYY4wxxmSdFdyNMaabruLso+C2cVkGeitG9/ZcCOivxUc2Yr4mImv6GdNTn/S+culto7eD+5mnv7jZfI1OBvD905+evieTtRcke8p3d3SWczRmwJ05f/mhwJ0M3IbI2SWkdqHQl11ZymRPquKT/3OEVNufnFt9T+Ons5JTmjxPO1zHijAinTkEHek61g/oToWQJ6nlKoFdFP63ZXOr7lb1q0BSbuHmTHR2zT2N12QtvjHGGGPMO1jB3Rhj9vQxoKSHx38DTAJGvWMjy2sHNLPc+EeuExgAQb7GveX9E8RqQevhbgYdP6/zC6TWR/1J0E/ie5MLOgoOrJszQ3r6BxrNVs5BUtEB69k9c2H4M7i39XoXUb5fvbBucsAppc9nu/NYZb90plDZow1Yr0Q993z64PspFtyz9Huhfm5NJG9H+4moXgbafXP1YChf+8DilWldDDHGGGOMSYXt3m6MMXvqaWVyK/AJEeleqDgig3kOS/G5BNBfr95sxHRZRbcxxVx6W+34qsNcuXqNrgbq/dOfnr4nqbK/E8zgoiosarzUebjw+fpZVT9GpN8LWIIUZKsnxr6oemHdZEVvySDEMPAeqLgjXBa5rjKQ4nImVLwNrtcxFY5PZw5J4TiB3lqrpcTzfOcC9Mx7lr5P/T32awnMo589ZxdwP3D/mfOXH5rIi9eIUgVaBJwIGbfROWzM1h1nAn/INFdjjDHGmL7YCndjjNlTT604VvdQLIWe+2S7Gqeqh/fy3KQeHmt16DGejZguVvbw2MGq2ltxvKdVi9uAtQ5z5eo1uhqo909/evqeNEtq3pfF/IwZcGfdEz4Ot9ZVIDxQP3vGbS7FdgBFx2eS22BScUd4tOD9BhiWSRyB4wsKEncElFZGOkPygutYgeKKeeF0Llg6r+hXodd8fLxO5ziawgr3ROg057EZWnrN9H/Vz676Zd2cqivr5swo2X/s5tGEEseh8kFR+RzIfOBxUt2QVyXX7d6MMcYYMwRYwd0YY/a0pYfH9lh1pqrnkNwMM10CfL6HuO8Hzu9h/B9zFNPFo+z5dRPghh5yGQPM7SHGgyLi0iM3V6/RVbbePz1tptfXrf1/hj02KixR1an9TaSqp6vqH7u+psYMGgmlt4t1exC4z3VszaJlh4Eckl5Wg0/+MP9O4LggYqnI5TUL6p3vSsiWyFWVr+K+qnxs6PBEdSrxz75n+XiU6e5HxHttYeSltJGuOreIUU8uco8brN/W1ibqrpq5vm5u1ZJlc6tur5tT9cm6OTOmdu7yDiH5N0V/d7IBoMJJ2c3UGGOMMcYK7sYY05PHenjsA6p6k6oerKpjVPVK4NcBzPV5Vf2Wqh6mqsNUtZJkobT7irMtJDf5y1XMPonIW8C3e3jqhq6v2xGqWqCqpwLLYI+i19vAvBSmHPDXmIJsvX9e6uGxa1X1KFUNdX+i63vyre4PA4+q6ndVdZKqHtj19TtUVatV9Ruquhb4C3Aug2VTSWO6iPjORfGEr71t7rxnXM07DztfAJi5sP4K4DLH4S+6DFKRO2t+vmxC+lkFQ1WaXMd6kNKmr3G/41O4t/FaXzd7Zq8biItITxd+e6QeRS7jzlrUeDyaXj/+bIpcV7m9bs6Mhajr11vHZTcjY4wxxhgruBtjTE9+Dfy9h8f/H8ke41uBnwMFXf9NVxR4Avga8E+SfcQbgRO6jVPgWhHZlKOYrr4P/KrbY0Ly6/YSsAt4Eji925hOoFZE/u44Ty5fo4tsvX8e7eGxGSQLVnH9j7J3PH8bsLDbMaOBG4HVwGaSX79XgDqSFz1s9Z8ZtHxkpOtYcVz5+4HFK0co/Ff6WQ0eZy1qPF6Rn7qMVeR/kcQ04PX+xgqM0XjoN2ffviSjFjUZ83jIfbB8sHpRY093Xe1hxt31x4Hc6BwZHu7reZ+48+89Qc6r+Hm4z97opfOj+XHVu0j+3torJaTHNmo9cP8ZYIwxxhiTLiu4G2NMNyKyE/gwyWJub7YAtcBTGUzVDpxHsgdpb3YBV4uI62robMR0Isk+x5cDXwBcN7hbC0wRkSUpTJWz1+gii++f79FzIb+vXBS4Gvgk8GYqxxozGHmq7oVIz/uQy7jRW9p/AnpU+lkNDhU/Dw9PqP8bkhf1+rNhWEf+p+pmz3wF4WqX+CKUxEcO+15mWWYm/+32R8Rtc28AxNf7Zi5sOLevMdUL6k70PKkDXAvB6ol0v5D6Ll2r319zi8ZBeYnEHfPmzevxc2HFHeHRB4a2/Eqg0jE/ZzUL6i+duaD+3uoF4e4X4lMWQo51GaeuXxdjjDHGmAyks5mPMcYMeiLSpqrFJHuFnwccBfgkV2o/CvxURF5S1U9mOM9GVa0A5gCfINnrewzJPrF1wK0isj7XMVOY2wd+pKqLSLYUqAKKgPHAKJI9Vl8hudL9D8DSXjYT7W+enL1Gx/wCf/90veYS4HPA2cAxJHu499nGoqvoPl9V7yNZ5J9BcmO+g4EDSLbzebPr32skV743A9EU7jowZp+Q8Pmn57rcRLmuZmHjQ3Vzqnq8uHf27UuGdY4quB3V2QGmuM/KT/jfB+lp4+ruFOTKP1077U2AutkzHqpZ0LgIcfo6fnbm3fX1y66ufiSzbNPz6GfP2TVzYePtoD21UNuTMELhjzULGh4S0V/G82XVlvb9No7zNx/gF3jHCXIhKteQwuayCg//eXbVcw5Dm4Fz3NKUWY+/d9oxMxc1fC+Rp0/tGDFyx37b2o+Io2eL6mdJ/g4LnshwhcsF//KahQ2rEf2dqj5aP7t6jetmxQAfvHPFAR3s+q5bVyfptRWPMcYYY0xQrOBujDG9EJHNwFe7/vU25mfAzzKcJ94VI6M4QcQUkZuAmwKYfwvw065/WZGL15jKsdl4/4jImyTbvsxzPeYdx+4AftH1z5gh6cD932h5a+u4N+h7w+HdhoM21ixq+Al4v+ls51lGEs+n833EvZlxketFcVpVO9jNXFh/nsJ1LmNF+fGyuVUN73yss0Ouzx+m5dDv11PUk59X3dswqfGKGc499oO0bezw20Zv3Xk1cKTzQcJHFfloqBMODG1BQ3m4l5PfpUN9dWo9o0KdqFvBvSvHclXKvU5hdOdOEuwuX6eXaBomozJZkJtrFjX8i0UNj4vPWhXW4nvrRTq25HeOfOuUjQ1bnjz21NF++4iDfE/fi/ozOrVjruumxSIayfLr+Ldwc+v1gtya7vGKnFtZWpiTi0tmaIg0x7bhdldST56vKC3K+d4axhizt7KWMsYYY4wxZkj4bW1tQlRTKWAVoHwB9VflD/O35Sf8nSRCf0Xkp/RfHB4SqufXHaHIItyWF6/tyPO+3P3ByHWV28WTS4G4Q4z3hDr41YWLF++xWfRA+EvtlJ0CVwCJAZ9c9SsNV1f/1WVoPO7dT7K92j5IDkW5QIVvAIvx/NUqeS92FHS88fjh0xLx9mFbfPz1+BpB5WsKrpshJ6Qj/mA2MzfGGGOMASu4G2OMMcaYISSh3Exys+YgNaO0BRxzr1cxL5wnIe/XuN0x0IHvXRq5qrK9pyeXzap6EvR/nCYWyt/cNq7Xu4eybdmcGctF5YYBnVR4oG7OjB+5Do9cU/k68ECQKSiESe69sq+6a9mnztyY6ySMMcYYM/hZwd0YY4wxxgwZXSuEnQuXDjYlElyE6D66mjh9+e/VbwJnuI3Wr9VdXbmmrxH7j33jZoSVLtFE+drMhQ3T3eYO3rK5VbcDX2IAeq4I+vv9x2y+MpW+5gB5Xv5/A84bBffj6RCdF4AGfbFqQAi8IAXxL+U6D2OMMcYMDVZwN8YYY4wxQ8oZG1Z8RZMbN2fqLcQ7p/GaGS8EEGufUrOwcQaibgVMpemMDY/9oL9hv62tTajoZcBWh6ghhV/NuLd+nFMOWVA3Z8b3gIuAt7I0RULhpikbHqv9bW1tR6oHPzpr+ibxdRaZ39HRKp3xGUvnnPVGhnFyZS1evHLZ5We+netEjDHGGDM02KapxhhjjDFmSJk3b55/9u1LLu4cWfAjQa5NM8x6Vf8j9XNmPBNocvuAmXctPUjx7wNxWbyzJSFcMW/ePN8ldv2s6hdnLqz/rCK/cBh+uNcp96B6Xqqrv4NSN2fGb2fes/QJTeT9AOFC3HrZ909YJQmur7t6xsr6DMIsu7r6kZmLGj6iyu+AkSkHUBZ3dnizI9eduT2DNHIlDvyioKPgv/907Yw3c51MLkSaY52k/5m/vqK0qCbIfIwxxpihwla4G2PMABCRm2RP0/a2mHubofAajTG58ehnz9lVP6f6OkQ+Atpnq5NutoJ+Z3hix6T6uTVDrtg+b948TwtCvwQ51PGQzzTOmfFSKnMsm1N9L/Bbx+Efnrkw/JlU4gdt2awz/1E3d8ZFnshkgQW4rdDvSRxYIr6eWzer6rRlV89waq/Tb36zZzxKKDFJ0N87HyQ8qyIX1M2dcVHkusqsFNs7N3i/EE9OV/gi8H/A6wGFfk1F75aEV1g3Z8bcP107bUgW240xxhiTO8GswDDGGGOMMWZfpSpn3tNQochMVaaBHAE6juTK0G2qvOShT+OxLDSs4/8evfScdAuqZggonR/Nf0/eW1MTvkwRoUSVIz3hMB9GCYwB2oG3gdcQ/QfqtarwVNyThshVldlqTwPAjHvqTwqp90FVrVZ4v8BBwH7Am6B/U3jKU/4w5Z+PNbjelRCkmkXLDtNEXqEXokjh/ai+D3gvMK4rz2EkV+pvBX1bkB2qbFBPn/PUexZfn5zyyooncpF7d+Hm1usFuTXd4xU5t7K08JFMcrAV7qYvkebYNmB0moc/X1FaNCHIfIwxZjCxljLGGGOMMWZoE9GlECb5z5iMNF9T1sle+n5qmFW9DlgHfL+vccsGJp091M2e+QrwCrA03Ri5yt0YY4wxZjdrKWOMMcYYY4wxxhhjjDHGBMBWuBtjjBl0wq2th0snH1YoEZES4D0kb5k9oJ9Df1FRWnRV9jM0g12kOXYfcKnD0FcrSotce2EbY4wxxhhjjNnLWcHdGGPMoNG0as1k9bybiTMTIWQblRhjjDHGGGOMMWYgWcHdGGPMoBCOxr6kwreA/FznYowxxhhjjDHGmKHJCu7GGGP2eU3Rti+o6HdynYcxxhhjDEBlafFtwG25zsMYY4wxA882TTXGGLNPW97cVqSit+Q6D2OMMcYYY4wxxhgruBtjjNmn+eg87PeZMcYYY4wxxhhj9gJWoDDGGLPPqotG9wM+nOs8jDHGGGOMMcYYY8B6uBtjjNmH5Uv+dCDkOHyjwo2el3g8f+fODVOmTNmZzdyMMcYYY4wxxhgz9FjB3RhjzD5LRYpFXcfyicqSovrsZmSMMWZvtHLl2gN3DU+UiOpkkBOB9wKHA+NJfiYaS/IC7lsgcVRfw+Ml8fVlFWnxxXvq9eng94cAACAASURBVOfXPV1bW5vI4cswvVixKna078kkH79I4GjgcJBDgINI3tW9+/u7HehEeRthK/AKKq8o+i/Q5xGejmvnMzVlZVty92qMq6FwXkej0ZHbvYJyUa1S5GRgAnAgydfWibAD5TVR/qqeriPhhXX76BWVlUe15zZzY4wZ2iTXCRhjjDHpamqO3apwvcPQzo0vPDtib/5AZQaXSHPsPuBSh6GvVpQWHZrtfIwZipY3txX5ouejnAOUkHk7zc3AHxV5cNMLzzwa9O+USHNsLnB3BiF8X6iqKilqCiKf5avWnOp73uNksEhL0c9XlhbfFkQ+77S0tXVUQYJzQc4SZSYQ9M/RlxX9i4j3uCQSj732t7/GUv1+h5tbrxfk1nQTUOTcytLCR/oaE4m2rkZkUrpzZNn2itKiMUEH3dfO63Q1tjxd7KGfRvUSYFSKh+8AfuOp3jG9rLilt0GR5tg2YHSaKT5fUVo0Ic1jjTFm0LMV7sYYY/ZZCvs7Dtywt3yAMsYYkz3RaDT/bW/YZQrX+Kqn4ngXlKNxwFWCXnXQ0Sf8LdIS++lov+NnZWVlO4IIXlFatCASjVUiXJJmCM9TfvHEE+uLTz99wtZMclna2jrKj3v3g2byefGPFSVFP84kj+6WR1tLfJHriHMhEHgx9x2OEOQIVC9Sz2P8scdfCPwui/OZPuzL53Wqwq2thxOX74r6l5D+xYSRwCxfZFakufXBkC9fnHZK0YsBpmmMMaYftmmqMcaYfZlbIUDYleU8jDHG5JCqSlNL6+XbKXhOVRehempWJxSOQvnhdgqei7S0Xaaqgdw5PDw+4pPA8xmEOLI9f2fGRe6CuPwQNJPVqy8X7ApdJeLa+K1vTavWTI40t/3RF4kCs8husd3sJQbLee2qqbmtVuLSJvAJAqvVyMcSHmvDLW2fDCaeMcYYF7bC3RgzpD0WXXtEXBIzUCaLcJLCYcAhwAhgOLCV5G2Z/1L0rx7eMwnxHxvrd/4l6JUva9euLXhtV3ya58sUhMmoHoXIYSRvIx0FdABvA68C/xA0pipPaShRVzl58ltB5pKu8Nq1o732xEdU+SBCCclbvEcDrwOvC/IMwqN+3PtT5akTX81ttkNDsq8tNSp6EionAUeS/J6MAPYDdgLtKG8h/AvkZdCXRXWdH8prPaiAdRMnTuzIRm6LFy8OHTzhxNNQnaZQinIUyd6rI0n2Ju0AtgH/Ap4XNKoijeWTC58UET8bOe22tLV11LCE9zHQs1AmkewLux/JnwkbBWlVdGk8nv9g9Wknbs5mLsaYvq1YFTt6eUvbPYqUD3jDTOFwVH/ZtLrt4sdbW686o7h4YybhTj99wtbl0daLfJGVwLA0w1wZjsYeriwr+kM6B0eaW88Frklzbkj2lb54ypSJb2QQA0j+XUG7f5OinwZ13STdDAKD6bzuj6rK8tVt31bVL2VpiuGiele4OTb1oOGhWdn6u84YY8x/WA93Y8yQsyIWOyDeqVcIciVQnGaYDqBRRB8I7Rj20NSpJ2xLN5+mVWsmayh0Laq1JIuMqYojLBN0/vTJRf+XyWoy116OIny3vKToy7v/f+3atQWb2uP/BXIDyVtz+9Ouyo/jdHzHdWOySHNsPXCsy9i0qK6pKCue/M6HwtHYeSI85Ha4P62ybNJjrtM5911VfldRVnSha1xIfj9e3xn/lMKVAfR27URkNUqTrzSNjA9fkWmrgqbVqyeoH/oUyR7n49MI8U+U+fFE/p1BF7vD4b8NlzHbP4/oF4EDHA55W9C7/OF536ycOHH77geth7sxA6Opua1W0XtIvcdxNrzq+f5Hpp8y6alMA0Va2j6D6u0ZhNgU75TC6tMLX0vloPon2g7Oy9cYyc1G03VjRWnRLRkcD3T1sPb9hxCOyjRWplT0wsqS4pRaylgP9/R7uA/W87onqiqR5tgCEZmdjfg9+PNo7Ti/rKxsh/VwN8aY7LGWMsaYIWPJ+vXDwi2xryY6ebHrA1C6xXaAAuAsVbk3MWLX19MJ8Fh07RGRaOy36nnNqM4hvWI7QB7KOary8PKWtlXh6JqpacZJS1Nz24mb2hOrQW7GrdgOMFyEG/OlIBpevfrILKY35DS2tM7Y1J5YpyK3BfQhPD95C7d+0RN9pD1v56J0A4Wj0fdEWtoWqB9aB3ye9IrtAO9F+FZeXufzkWjbZ4O65XvFmjXHydhtTyL6bdyK7QCjFPkvaY8/vTzaWhJEHsYYN+GW2FcV/Q17R1EO4BDf8xqbVsXOyTRQ+eSTfwpuF3x7MT4vnwWpHKCqkp+vi8is2P5oeUnh9zM4HoBINHahp/7KvaHYbgbWYD6vexJpbvvOABbbAc56W4Y9GI1G8wdwTmOMGXKs4G6MGRIaW54uHrl1Z4so/4PrRptZ1NTcdlFcEjGECwjwbiOFUhEvEmluu1lVs/4zvrElVq7oE8BJaYY4VhKhFeHW1sODzGuoampuq/VUlgDH5DqX7pqibTNFCtq6Li4F1dJuf0R/vLzl6UdXxGKuBfIehVvayhKJ0ONAUXoR5P2+yPJwS6w6kzyMMW4izW03d/1O39vu2B2lHg9l+rNARDSUz2zg7+lH0XPD0dY5rqMjq5++RuGD6c/HP1U7Ls+0b3tTtPUKhN+QbC9mhpDBfl53F26OXSnCjUHGdKHomdvIv2ug5zXGmKHECu7GmEEv0tx6rqf+Y6RfFA5UOBr7kqIPkOwHnQ0h0K8sb3l68dq1awuyNAfh6JqpnvIn0l+ZnyQcLnG5O5ishq7w6rWTFP0Vybsv9ipNLW2zVPRPJPdHCJyiZyY6Wb48ui6t1iwN0bZjRHUJ6HsyTGWUKH9YvmpNdjd1M2aIa2qJ3Qj6lVzn0YcCUR7M9K6XaUVFbyp6CdCZbgwR+dGKVbGj+xvXuKr1eFH9QbrzAHERPl5ZVvZ6BjGItLReoiL3YJ9Th5yhcl7v1rhmzUSBO4KIlY6uVfXptpMxxhjTD/tDxhgzqIWb2z4E8jv2kj8om6KtnxPhOwzAyh1Fz9/U7t8bVLuNd8VWjhYJPURwt/ue3dTcdlFAsXLCC4WyuolnX1RVPD/xM/bCzdCbmmOfUNUFZD+3k306lzz22LMp9YtdvHhxKE/0V6Tf3qa7Ub7n/Y7MWjIYY3rR1NxapcrNuc7DwRhf5LdPPLE+o4vSlaXFTwBfzSSPhMd9ixcv7nXD0XA4nBfy5F4y+J0u6LzykqLl6R4PybsRUVmIfUYdcobaea2qnpfwFmJ3cRhjzKBlf8wYYwatFWvWHCd70YrfSHPrNBX54cDOqhdHmp/+QhYC1wawGvhdFL0uyHgDTVUzuoU+E01r1pYpnJar+XuzvLmtSGHgiicik+LDO+5J5ZCDjz7x+ix87d4HzAw4pjFDXv0TbQcr8hug1+JxCtYp+k31pVLz9H2jtWNUwa7tI/M09H7x+aAmV546berdh6Pb83f8NNNEy0sKv4+wJIMQU8YffcIXe3vSGzPuGxn+HKyfXlL0nQyOJ7x27WjP9x/CCpBDzlA8r5ta2mYDp2eYhzHGmL3YXrcSzhhjgrB48eJQIuE9QKbtTgKycuXKER1wH8F8mEiJiN7cuKr1/6pOKX5uoOdO0bRwNHZCZVnRs7lOJB25LLirrx9xvI1hk6J3eiKNviReHrFr9Bs7d27YEdpvvwNUZP+Eekd4KkUqFIvPBxCOSzenaDSavz256dlwx0N8lAfF0/v8eN5TY7ydmzs6RozpKNBi9fwrRLkMl8K9cEFjS+v5VSXFv+9vaLi19XCN67cc8zPG5Fhevn6XjO9G0ZeAz5SXFD3SS6/xl7v+Lal/8plvhPI6bxa4Jv355LKmltjCTFZ/i4iGo9ErRArWAO9NLwbfbGx5+tGqkpNb3/l40+q2Kerrl9PNDXg13imXikhGd3nJzsQ3A98gVXgNaBCkwYcYEn89/+0Rmw84ILFr49scqAWd46QzNF5CWiIqUxT9AHBYoDmYfg218zoc/ttw2PbN9Ofew3Ndm8z+mTw2HJSXt3Hzrl37JRKhg/GkTOAioBqr/RhjzICyH7rGmEHp4GNOmKOQTo/F1cBvPN+PJDT/5YNG8ca2bQXD385rHy9wQkj8CkU+BJyQStDOYaNuAHl/irn8AeSXiVDiqf3i8Y278vMP6OjU4wSvFuEa3FfuF3ie3AJ8JMX5U6BhVO5K5PkrD8nP37QxHj/Ii8sHFb5OKh9ehWpgHy24k7OCu6AO73V9Kd7pnVZ9etFrPTy5qevfeqBh94Ph5rXHQvxDHnKewnRSaIX0NvnXAie6jZbX1efCylMKI92eeAMIA+HIqrZf4envgX5bxngqt0Sj0T+WlZX12ffY65RrVFJaTakID4gv9/q+Fxvj7dzc7nnjOyTvFM9nFvDhFGIZY1KwfNWaU324IpMYgiz18rlkWlHRmy7jq087cTPwyabmWJvCT0izHZwqt6pqWSabiVaWlb3e1BL7uCqNpHfxvsBT/74l69efcs6ECbsAHnvs2TFxvyOTxQC+L3ppL79XnDWuWTORBJ/NJEY3z4vo//hb3vh1ZWVlvJcxr3b9A4gAPwIIN7eeLshVwMXsJYs2+lJRVjy5r+cjzbFO0v/MX19RWlST5rFOhuJ5LWO2XgWS1p4z3WxD9UvlpUV39ZDD7r/rngZ+EV69dpL4iXuAPt8vxhhjgmMFd2PMoLN48eKQKjem+OfzJt9jbuWkwj/28EdrB7AVeAH4k6r+9/Lmp2tU9Eagqr/AS9avH6bbdn4mhXJsu4heVF5S/Mduj2/s+vfY8pa1P/M18WeSrStcnJul1eOKyvXlpYU/6fZ12wDMX97S8qDv5z3mulJaoLS35ypKiyZ0fyzSHLsPuNQh9LMVpUWOxd/05OVwhTtwcP9D5M7q0wtTKopUlk58HrgNuK1p9eoJ6ofmINLvfgjhcDhPRVxbGe3Ek3MqS09e1degilMK65qa265UtN+V68DR27z884Hf9DYgGo3mbxdmO+YIsENUPlpeWris2+OvAA8DD0daWi9B5ZfY31fGBM73vC+Twf4nIvp4fvv2j04pnbIz1WPLS4vuaGqJHa7Kl9KcvqRpddtZwKNpHp/Mo6RoeSQa+yZCunfmFI7auuMm4IsA8REdPwb63VC1V8JNVSXFDf0P7JuX8L5EMD8346Df0K1v3FLRe6G9T10985+IRqOff5v8uSryNWBcALmZHgzJ81rkM2nO905v+iF/WtWkSWtdBldOnrgmGo2etl3yHyS5cMgYY0yWWQ93Y8ygc/BRJ5yZ0m3Jyt/US5xaNbnoYZdVKiKi5WWFyypKi2Yg+nFfvT6LmCO27TgXdSmIdsVHruih2P4u00smrlNlJrDDNawnmkpx0Y0yr6Ks8Pbevm7TS0o2icdc93g6KbDcBlgih5umohzQ/xDtyGSK8smT11eUFt1YUVrYb699GXvg2TheDFL0lorJfRfb/51DaeGDCHUuY0Wlz/f7dsk/C3BeYeaLXl5etkex/V0qSoofELjeNaYxxk3T6tUTyOwOkm0hErVTpqRelNvtteef/SrJ1aLp0WB+NpSXFt4s77gTKfU05IbGllh5Y0vr+cBVaSciRDY+/2zGLbkaWta9n+Rq8kx1qHJhRWnxt/tY1e6srKxsR3lZ8Y/VSxwL8n3Uaw8gR/MOQ/G8jqx++hSc7/7rVYfve+e6Ftt3Kysr6xytnRcJPJnh/MYYYxxYwd0YM+ioxwUpDG8X9c+vnDz57+nMVVFS/EBlWeEP+hojyEedAwpLyksLF7sMrSwrelaQW1xDK3Kecx5unhlNR7+bpHX1t3y1v3EAiGTYwzN3ctnDHbTfDcA84YJwODwgK69V5HzHobvy8uXHKcVGXTdFLV8Ri/V6IUKSLXKcCLLUpSc8wPSSwrtItqYyxgRENeS2h0PvbppaUvJKJjnU1tYmRMlkY9CacGvr4ZnkACAivp8IXdrVnzwdnqd6r6fezzJIY1Me8U/U1tYmMoiRTIb4ZQSwul3ghsqyoj9kGqe7ysmT36ooLfzvytLCR4KOPdQNxfNaNXFRBnMBIHBn1SknP57OsWVlZTsEuRrI+Nw1xhjTNyu4G2MGo0rXgQILy0+ZlN3imFLuPFT1J6mEFum8E3BdyXVsw5o1aW221otb++uR/Q6uq4f2TzeZXMtpSxmR1/sboipnyNhxTza1tM0O+H2wZzrqdg4K1Lv2XN0t389b6Tx0Fx/oY/Len+sm4eldrmNFxBfIpJBljOlOuTCDo3d2asf8INLwt415EEh3Na0QD+bCd+WpE18lIZcBad5ZJe8HfU+a0/uKXp5pofPfmSi1GQdRHigvLbojgHTMQBqC57WonJnmPLu96eWn3VIKgOmlhTHg3gzzMMYY0w8ruBtjBpXHW1sPAo50HR9XuS172UD4qbWHAK7Fza1sfaM+lfjTS0o2Actdx4t6ZanE70MilM/vnOdF+l2B3WXUQK3CDloilJezljIiRB2HlqjqwlDC2xBpiW1uao5FIs2x+ZGW2A2NzWvObGhZ935VTbuXKkD9E20HA0e4jFVN/bbmA0Y43i0BqPS8J0A0Gs1XFddNldvbR4/4s+ucAHl5GvgqS2OGqhVr1hxHihuVv4vyh5qyMtffQX2qrDyqHfhLusd7AfZOrjilsE6RTFbmpkWEWypLi1P6mdibptbWo4DCDMO0x+Py+SDyMQNnKJ7Xy6PrDgUmpjsPgMLiVBcq9MTz/UAuVhhjjOndPlnUMMaY3nQm5JgUhr8wo6zwhawlA6joMSlUL1vT6TsqaIsi/W7eCuApqXx9+vJcKn/w+2i7+9fhyDzcV+3vNXLZUiaB1ntIapt+KQcqlAPlKHh4oHGaWtq2R1piUVGJIBr2t2xemcr70gvJsbjuECx8K9IcS2ml1qb2FO6C7mUvh3bPG48ywjHKM+dMmLDLfVI4o7h4Y6Q59k/cL7YZY3oRT3hTMrkKqGhjYMkkPY/Dhum95HK6qnoiEswF2q2vz2Pse8pBpwYSrx8CT47yO74eVDw/7p0hKewo3yORn6e6IbjJvaF4XickUSoZbBAL4KFObSf7M/2USU9FmmMvksmmycYYY/pkK9yNMYOKqDht1Ng12mmjxkyEPHXv1yryXDpzKPJX58F+QAVAIaWNmlAd9JuNhXw/ZyvcKycXhYHWgMKNRqlQdJ4qTTJ23MuRltZvd21s16+U3vNZJshhPT3e4Xn9bjL7jiDPpzn5+rSOM8a8i6d6WibHqxcK+Hd9/y28+rDf8panjw8qk8rKyrjm+ZcAm4OK2YfNJOTCFFrJOdDTM46Q8O8MIhMzsIbieS2a8d0cb7/2wnNNGcb4D5GlgcUyxhizB1vhbowZXITRzoulVDdlNRdIKR/FT+/WWOUt5/Uywui05ug+pfJGSgeIDPqCey6JiN/Y0voFT2UpEAo4/KGofDlE/HOR5tZ5G1947kd9bpSXyjmYbeL3/H7vzNsfz+36iPq6Na25lfSOM8a8m8iJmRzuqb8m0hwLKhuc7+Dp3YnAMwEkAkBlcfGGcHPblYL+kQxXz/ZBFbmy4tTCfwQZVJJfi0xsrCgrSm0BgNk7DMHzWj09XjKbZl0QGxX/m++3Idn6kWGMMcZWuBtjBhX1/WHOY0WyXhBT3y9wHev5ktaGTT6ywz0hGZ7OHN156LaUDpDBv8JdQ15qX1uRQAvjVSXFDQLXEsCnxl6MBLll/NHHz++rz3sq7/lsU5Uefx6IlxjjGkNSOb/efWSaxxlj3knRI3OdQ5AUdbpbKBWVpYWPoNwadNzdVPRHlaWFj2QhdGbtLJTlIhmWME1ODMXzWpQU7sLt0dMZHv8u4oldrDLGmCyygrsxZlARz3PutSyqY7OZC4B4XofrWN9T157S7+KhI90TCqjwLZJSj3VR9+/LvkrUT/X751z0dVVeWnS3+lKF8regY+8mIrMjq5++ptfnUzgHc0X9kPMFI03l/Hr3kWkeZ4zZbfHixSGQwbYXQqZFtx6NHxH6MiJPBR1X4MkxfueXg46rqh6QUQsyEV0TUDpmAA3h8/rQjGZQ/p7R8d34IX0xyHjGGGPezQruxpjBRdnuPFZkfBYzSUohH8HbL605hP2zkU+QRDVn/c0HSiL1gvuB2cij8pTCyI79RpyoyGXAE9mYQ1S/tnLlyp5fb47eYynJj7/lOlQ8Se/CnJD1C3rGDHaHHVY0ksHWAlMk8IutABMnTuzI870LkRRbvvXtLfL0kmD7tidF1q0L4HubUd9tkyND9rzWzBZaqKTZ4q4X8c7O1O5WNcYYk5LB9YvOGDPkqeg/3Btq6KnZzAUg4csGz3Nt4q5pbaSmosdL7x0+3k3YkM4cpn+innPBvemptvcp2bvD4pwJE3YB9wP3L4+uO1S9zhofqRKliGSf0UxbCx22q2D0mcAf9njGYwOul1dEP15RUvxAhrmkrMD334y7rjnwdUJakyjHpXWcMebfZMyuEcQHWY9hX0dlK/TUsokvN7a0Xu0hvwsiniDXlBcXZeWOqYJ4fGRnxi3n5c1AkjEDasie1yLDM+r6F/CChurS0m1NLW1K9vZ+MMaYIc1WuBtjBhWP+PMpDD+6Idp2TNaSAUTlhRSGF4fD4ZQvhIrKZOexoqnkM+Qp4ryqT1JoCeTn+aell1Hqpped9K/ykuJfVpYUXVlRWlSy8YVnR4uXOE58PojK5xTmi+jjwNupxBWo6unxzl2k8B7LbNO0dA33/U2A254JIicsWb/eeW8IgMdbWw8CDksjNWPMO8R3eSmde/sEIa32ca5CKocEFcsXP2sLE4L43vr4tjn1Pmjontea0R43nqS311NvRMQHBv0eS8YYkytWcDfGDCrTS0o2gXuPwzzR67OXDVSeOvFV1HlV+VjGHlidSvzlLS3jgemu40MkoqnEH+pCnvvmsKLi3CJGfLkovYwyV1tbmyifPHl9+SlFSyrKCm+vLC36ZHlJ8VQdHjpEVee6tiMQ4aSeHq8+vfA14GWnZJQa98yDk2yPIM2Ow4eP2rbjzFTid8blI2mkZYzpptPHeR8UA03RWKHC94OKJyo3NLW0fjioeO+UN8zPeL8PD89ad+2Dhu55LRm9bl/T2+upN137KGR6x6MxxpheWMHdGDMYNboOVJizPNpaks1kVGhyHeshn04ltu/nfQrn9mCyfmpJySupxB/qEnhbXMcqFLmMa1zVejxCVgoYmaicOHF7ZVnxQlCn96CqjuvjWdf3/Gkr1qzJSesVwXfub68qn3Ifqx7wybSSMsa8y/B4/o5c57CvCK9dO1qFxRDoCnpR5OePRdceEWBMADry8jL+3vqSnb1QTHYN2fNaNbPV5MLogDIBoL65eQzWTsYYY7LGCu7GmMFHSKV36XAf+V149eoj05mqqaX1w5GW2A19jVHRh1zjKXywsaX1fJexK9asOQ7hRtfYgv+w61iTVEDHphSGnxcO/63PlULRaDTf87gLyOi24mxKkL/SbaSM7O0ZVXnQcTrx494tjmOdLG9Ze1K4OXZ/pCX2gb7GKSxPIexZ4WjsPJeBkdVPXw1k9SKeMUPFK6/EdgCJXOexL5CdibuBEwIPrBwYl8R9ixcvDgUZtuKkk3YA8UxieOr3ceHX7K2G7HktZLRJqWiam7j3Ii8/PysbOBtjjEmygrsxZtDZ+Pyzy4AXnQ8QjhI/9FQ4GjtP1W330cZo62mR5tbfq8rDonpoX2Pbx4x8BHjVNR1P5b5Ic+u5fY1pam47MZHw6oBei57daMJnoWsOJmlqSckrCK85Dj9Ixm67o2uF8x7Ca9eO3u4V/AqkMsAUk7Gb2y6NRNvuDTe3np5pLKHzWMeBvX5dxtDxJ+CfLmFU+EhTS8z5wlFvIqufPiXSElvsa6JN4BPq+30Wh0Zr55+Bf7nGF+FXkVVtfbbACbe0Xiyqt7vGNMb0rba2NoHjz5KhLNIcm4twSRanmH7QsSd8PciAIuKj/COzKJ7zHjZm7zGEz+vMXrNwZDBpJHkJOTrIeMYYY94t5c35jDFmb1dbW5toao59T2F+CoeNF+Ghppa21U0tsf9N+BrJI//lcSN085tvhobpsI7xvsixoNNUOBM4xTXwORMm7IpE225H9NuOh4wA+WOkOfaQKr/08/xV+8XjG3fl5x/Q0anHiScXquo1QCqbTj1cdUrxcymMN//RDJzjOHbW8pa2YyItse/FO/OfGpl4c0d7/qgjxONs2Zn4LMJRWclQ/eGIXC7I5ZHm2GrQ34mvj04vK14jIuoaZkUsdkCik+86TYn22p6orKysM9Ic+yHwI6dYynfCzbGj8ncWfHHq1BOcV4CtWBU7Oh7i46J8HN9PaQPWsrKyzqZobJEKX3U8ZCSeLg03x37tqfzS973YGG/n5nbPG58gVIYvs1Sx3u3GBEzgbwrptjTpGK0do5P7NgxO4VWtJwM/zvpEylebmlubykuLndv29Uv4G6T/e1HRaaoqqfyeM3uHoXheq/DPDN+pJweUCgDq60TEOsoYY0y2WMHdGDMovfbCs4sOPuaEqxVKUzx0siqTPRF84mxqB0bsvus1/b+SCzq23dYxbPTVkNLqlI+K8NFQwmO7FEAcRCSdNDpCIT/jFcRDlarWCeJacEehHKU8L6+TjrzR/7mVbOA+00wGmaye3NzU0vavSDT2uIquFZW1Ggqt97z4Fk/kramFhVuefPL50TvzOw5SSbzXgxmJTuYChzjNIl6kr6fHDw/dsak9cTVuLQ5E4Jr4iI6Lw82x+wVpCPnamp8Y8frOnRt2JEa8Z1x+Pgcq/nsQbxKqp4KclkAnZPTh1Ze7CekNuN8pIgKfUNFPSCjBdgr+cz7aZ1ZjssKHZwXK0zy84G0KTgDagsxpb7G0tXWUxCXovu298RS5//HW1klnFBdvDCKgwjMCVRmEOCgSjU0Eng4iHzNwhuJ5Lb48R2YV95MWL14c6rpDIICEHEjD1gAAIABJREFUvJMz+WxjjDGmb9ZSxhgzKNXW1ibwEpcAW3OdC8CUKVN2gl5ODnpWispXpk2a9NeBnnewSMQL7gN25TqPNB2KcIEg30BYLH5itcblxUQnbzS1tCXa83duERLrPSWC8jVci+2QKAj5ffZpnzhxYocv3sXAzhTy3U/gOtAHEx4vtOfv3CJjx3Xm5euriq4DWU6yZculoBNSiNuj8lML/yEqgbZJMMYES+DJzCLooN1TYVhcfgqkdHdPhg7tjMt9vbVOS5UHf8k8SGqbzZu9w1A8r32IZRhi1MHHHJ/uRYp3SbbQVOfFJMYYY1JnBXdjzKBVPnnyevG5BOjIdS4AFaXFK1Dpc4PVwCkPTC892amth+lZ9WknbgYeCDaqhlHWBhtz4Ajc5bLCsark5FZFrgb8AUgrLa+9+MxtiDwVaFBlA7As0JjGDFGqmRVl1ZPaoHLZmzS1tF4OXJmDqWdGmtv+O4hAvpd4PNMYAlfUP9F2cBD5DFKZ/A2ctQ3eh+J5Lb7XTKZLypULg8hlRbT1FFK769YYY0yKrOBujBnUyk8pWqLI+cD2XOcCUFFWeLsIX2IA7uEU5PfjR4SutN6mmfMk/t/ApoDCPV2wK+8C0H2q9+g7vNCep19yHVxZWni/qM5iL7nw1V1tbW1C1fsEwX1/d/joBUAgLReMGeoqy4qeBZ5PO4Ayc3l0XZ+bm+9rwtHYCapyZwYhXgHeSvdgEf6naXXblAzmB6By8uS/k3lbkOF5BWoLC3qXyZ2e+wWWRTdD8byuPHXiq5DZYgv1pHZFLHZAprkkRK7ONIYxxpi+WcHdGDPoVZYWPiLKFPaSHp/lJUXfQ7mIDD7s9iMhyk3TS06unThx4l5Z5NzXTC8p2aTILCDTInlrfp7OmDJl4htB5DXglLWSkMozi4vfTuWw8rLie0GrQV/KVmqZqCyd+LyKnAPyeoahdvr4H6sqK87wVnljzLvJ4gwOzvMlfnNgqaTo8dbWg5qaY7c2trSeH0S8lStXjhDhf4FRaYbwfdHLBflkBmnkqa8PrFy59sAMYgCgQibf264gfDwSbf1UxnEGI82o4D4hHA5ncc+3oXdeq+jSjCZWDkx0OG/23qOmaKxQRK7MKA9jjDH9soK7MWZIKC8ratsxdkQZ6P8D3sx1PhVlRb+VhBQBiwl2tfsq8WR6eVnR10Rkr23jsS+qLC18BOEjwI40QyzW4aGpQW02N8DiiCwMFTCt/NTCf6QToKK0eEXezmGFKvpDUuvrnoo3EVmIelUVpcUrUzmwsqQwGgolzgBa05z7n75qZVXppMw+TBtj9iBwP5n9rrwy3BKrDiofFw1r1ry3qbn1+51xeVHhelEvkI1NO4aNvg0oSjuAcltVSXFDeWnh/6pwbwapHNFZkLgn2Qs6fT559wHxTGIAIHJrpKX1kozjdBONRkdGWmLfCje3fSjo2ANCMiq4j9SxB8wILJduhuJ5LRL634yTED4daYl9IJ1DV65cOUKF+UAo4zyMMcb0yQruxpgh45wJE3ZVlBZ/u1M7jkLlc6iuySBcB/BnEb0itHPYt9IJUH5q4T8qSosu8sWbDCwg/dt+4whLFDm3vKTwtPLJhSkVGo27ipKiR8VLTBLk9ykc9qwvekFFadFFlRMnZqe10bY3fuGrnq4qXwT5vwBWaicJrwF3q1JYUVI4d1pRUUYXq6ZOPWFbZUnxf2kidLSgXyWT28mTfGA1cKv4fHD88NAhFSWFcyvKTg6nc8Fp2qRJf90xdsRpqnwZ9wtz7Qp3qJc42Va2G5Md5aWFz4A8kkEIEeX34ebW0/9/e/ceZ1dZ34v/8+yZJNxBsOLdeqFeIAlJBi+IJJMLiK0eexGt1lY0iHfbntPan1rFqq22ntP+bCsiQT22KtKeXz1WRchlEkW8zQQmEYvFYrV4B4UEEkhm9vP7Y090MrPnkrlkEni/X6/9SubZaz3ru9aavWfv73rW95mxoMawqW/bsp6t2z7cMdi4pab8j0x9JPooPVv7X5BkOqUg+ncdf+Qb9/0wb9f81yb5j6l2Vkv+25a+r792GvFk1dInfSfJFdPpY8iC1PLRzX3b3zkTo7KvvPLKji19259/V5n3jdT8aUrziBmIcS5M6/NAI42/6rn++hNmKpjh7o+v6xVLTvtakm9MM5z5ST696YYbTj2QlXp7e+ftWXDMFUmmlKwH4MBMa0QCwOGup7//4Y3BrEwtS2rJqal5WJKTkxyV5Mgkdya5qyQ/rCk3l+SmwdK89rjm3i91dXVNdaRzW729vfPuyhFnlTJ4Zk2WJuWXkzw0rQ/1xya5J8ndSX5UUv6rpvY3S/1qKc2N3UuWzFZ5Gsbw+a03PqlZB341KauTPCrJg9Kqd/qzJN9OylfTzCeXd522cS7uNrh269aH7qmNhY2URTXlUSV5REkeVpOThuJckNbv+Y60fq92leTWmnwzyU2lUb5y9umnfXm2Y99y/fWn1GbHipSyJKlPTM1D0jqWRw3F+LMkO9N6Hf6glvLvaeamZhn85rx5ja9O9yLAWHp7e4+6O/OfW0vOS7I4ySOSnJDWe8JPkrqtlsb6+R3N/+8wvWsBDitbrt9+Zm3WazO97y87SqmvXb508UdmKq4k6fnqjQ8unc3npdl8aUo5vd0yNeXF3csW/uOUt9F34+NKBvuSHDfFLu6pzXpG9xmL9yuvt6m3/ymNUr6QZN4U+723mTx95bJFfVNcP5tuuOHUxmDjhiQzVb7kW6XWdzR3/vSj3d3dBzR6fkt//6Ozt7y0llyQ5GH72mupz+teuvifD6Svnr7+3y8pf30g6wxXU57dvWzhdBLS2dK37a9r8vvT6SPJD1Kyrg6WTc15gzc35s27c6YGENwfX9c9W7e/otR6yQyEuDO1vmH5skXvn2i+pp7rbzy9NAcvT7J0Bra7z7dWLFt0ygz2B3CfIuEOAAAc8jb39X8kKS+ega42pFn+cqoXRK+88sqOBz/m8YtrGt211OckOSsT3Dk8nYT7Z2++ecFRO3Zfl+kky2p5/Yquhe9t99SWvv431ZR3TLnv5FtH7D1y2VOfesqUy5ds7t32P1Pyh9OIYbSSH6WZTTV1U0et2+r88pOOnQtue8ADBu/98d05saMzJw42955YUhYljaek1Kck+ZW0+Y58uCbce/q2vaQkH5pOH1NRan3/8q7Fk6qrf397Xff0fPuIctzOW5LM1KSvN6XkylLK1c1G87sP6uz88R0DAycM7C0np1HOqLU+L8nqzNwFrX0k3AHGMYuToAAAAMyMgb2NP+qcl/OS+sBpdrU6jbp6y9Zt39m8dftnS9I3WOsNtXTe1ij33tm9ZMkdV/f3H31UKfP33lsf1NHIw5opjyw1C1OyKElXMzlhZqdgGdvRO3a/p04j2V5Srj572Wl/O9bzP/qPb77rQY99wjlJzp7iJh53z7x7Lk0y5Rrq9ciOt5bdg7+ekkdPtY/RnebklPx2SfntZinJQDJw5J785J6kdCTNmpTS+PnC90WNzrqlDhzaY+zub6/r7u5H37O5b9tbk3xghrp8QmreUmt9S2mW/GRgMElpXTaq983fa4DDgRruAADAIW/1Uxf+qFmaL0gyODM9lkel1lfWWtc1kt6OOvCfpdnxs8192+qCgXLX4N78tNEoN9WUjSX50NAI7NVplZc6KHr6tv9aTV499R7KbaV2XDBeyYnzzz9/sHbWF6Xkp1PfTn1BT2//2qmu3X3qqXc1G41fz9QnJqeN5YsXfzvJ1ydccA7dH1/Xy5cuvDzJlw/W9gA4+CTcAQCAw8LKpYs3JnnjhAveB/Rcf/0vl9R/yDTKgNZaLzy760k/mGi57sWLb00zr5jqdpKklPLenq/1nzbV9VcuPa2/1FyY1oTYzJg6o7XNZ8P96XWdJKWUZrOjuTYuMAHcZ0m4AwAAh40Vyxb9ZUr+bK7jmE29vb3zGs2OKzKdUbelrOvuWvTJyS6+omvRP2V69b6PLI3yid7e3qOm2sHyrkUfS7I2ku4z5oi9R12a1gTkh7T7w+t6uJWnn35jKeW1c7X9WuvlSWZk8lsARpNwBwAADisrli56ayn5k9xHE7M7G/P+oiZPmXoP5ea6oPEHB7pWPaLjdUm5eerbzZPuKvPHrBc/GSuWLfpQLfVFMfp3Rjz1qafsKMn/M9dxTMZ9/XU90vKlCz9YUt9z0Ddcsv7Y7J3UpLYATI2EOwAAcNhZvnTRu5u1PCfJHXMdy0zq6dv+a6WWP5xGF3sbzcHf6T711AMevdp96ql3pVFelGTvNLb/0i192140jfXTvXTxFaXZPCs1355OP7ScvXThB2rqJ+Y6jsm4r76ux3L20kV/nOSDB22DJevv7ai/3tXVNZ3XOAATkHAHAAAOSyu7Fn6mswycmmTSpVMOZVu+uv0RJfXDmUbd9tS8/ewzTv/qVFdfseS0r6WWt055+0lqcsmW668/ZTp9LD/j9OvrkR2LUup7M2MTat4/lVLq7uOO+r2kXDHXsUzGfe11PZ5SSl2+dOHaWvPug7C5K3cde+Szz128+O6DsC2A+zUJdwAA4LB11tKl31+xbNGvl2Z+NUnvXMfzczW31uTva8maY+u9E44u7unp6awd+ViSk6a6yVLqF398y01/PtX191m+7LR3p2TzNLo4tjY7PvHZm29eMJ04uk899a4VSxe/vlHrk5P66SR1Ov3dnz3rlFPuXb70tBcmeXlKfjrX8UzkvvK6noxSSu3uWvQnJeUFmZ2R/XtKrb+/fOnCFzzrlFPunYX+ARihc64DAIC51NO77bml5F9GNN+1YtmiY+ckIA6I8wfss/yMRZ9N8tnNW7edl5pXJDkvybyDGMJAkm015aqUfHLF0tP6SimTThCX40/8s9R61jS2vyMdefH5558/7dHgpZRmT3//i8tg6U/NiVPsZsnRO3a/J8m0J4Y8u2vx1iTP3tS3bVkjeXWS30riff4ADf0+XnbttTddMXDknrVJfi/J4jkOa1yH++v6QCxftvATW766/bpmR/2Lkrww07nT5Rc+V2v+YEXX4ptmoC8AJknCHQAAuM9YsXTRVUmu2vDl7Sd3djZ/I6Wck6Q7yfEzuqGSn5aaLyX1S7V2XFePLF+bSt30JNnSu/2cWusbphVOqa9dvnjxjNU87168+NZNW/tf3kj556n2UZPXbO7bvmnFsoUjL4xOycpli/qSvPTq/v7XLhjMc9JsPDOlrknykJnof5jvJvlySrm2DA5e++Nv//u2Ge5/Tp111hN2JvnrJH+9ces3HtWog89IaZ5eUp5Yak6uyfEpOTY1xyU5co7DTXJ4vq6nYvmTF/5Xkt/ZtPXrf9VIfU1q/e0kRx9gN/fU5P/UZuOSlWec9sVZCBOACczEFVMAOGwZIX14c/6Ayejp6emsD3jA4zsGGotryeKkPDLJw5OcnNQHDi32gLRGs+4ceuwuyV01ubOW/Fdp5pZayi2NRm5p7m3c0v3kU384R7vDCF/42rbHNBvl9Gaai0rymCQPT8qDkzworTKqxyXpSLIjyWBSdyRlZ5Lvp5Yf1tQfJPVbKfn6QN37b2u6uu6cu71hsu4Pr+ve3t6jdpZ5Z5c0ViZ1YZLHpVV26rgke5Jyd1J/kuTmJDelZPMxzT1burq6ds1l3AD3dxLuANyvSdge3pw/AOBQd866Dc+tKaM+r6xfu8rnlWk4Z93GN9fk7fu3lmvXr135jLmJCKDFpKkAAAAAADAD1HAHAAAAYM6sWbdx1GS0tTa7N1y4ZvMchAMwLUa4AwAAAADADDDCHYBJ29y3/eNJfcGI5g+vWLbogpHL9mzd/opS6yUjmm9asWzRE/dfbtubSx1de3HFsoXPqLWWz2/9+vk1dW1KFqbmxCQ/Sc11zUb+buXSRVvGi7enp6ezcdxJL6vJC5OcmuSYJLeW5Ko0Bt+7fMmSmye35/v78pdvPu6ezl0vKqWxqqaenuSBSY5JyW2puSUl6zubHZef1XXqd8eMbZz97un59hE5bscrGikvqCmPTeoDS83/Xd616LnDl77yyis7fukxj7+gNMqLUstpST02ya1JubrZbL535RmLvznZGufTiaenr/+ZJeWqcQ7ZXSm5u6R+q1nLDSn55IolCzeWUkaNZNovplk6fwAAADBbJNwBOCSt7+09fsv12z+W5FlJkl+kZh+akt9q1Pzm5t7tb1rRtfAv2q3/+d5vPKSZvZ+tyekjnnpsTV6TZscFm7f2X1ib2T3ZmFoXALa/6p7s/vOkHFczIl9cc3KSk1PztIEy+IbNW7e9e/mShW8rpTQnu40tX93+iNrY8amknF6HOm1nw5e3n9w5r/5rkjNai/x8uccm9VWNRnlJT9/2i1LrXZPd9nTimcAxqTmmppxckqen5tVbtm7/8rW9Nz5/rIsSs3H+AAC477hm7ap3JHnHXMcBMJKSMgBM15QysBN0ecS8xvxPpg4l29srKfWdm/v6nzHyiav7+49uloGNKWVksna4o1PLRxqp504qolrLlq3bL63J3yU5bhKrLEjNWzZv3faxWmuZzDZK6pHpqP/SLu5a8vM+ent7j+rsrBuTnDFOd0eV1A+n5JmT2fZ04pmipw6UwY3XXXfdkSOfmI3zBwAAAAeDEe4ATNcsJNzTlZqU1Pc0O/P/5qfH3dY4budv1uSyJMMTtCUpr0nyheErLxjMnyfZr3RNkpqSd9SBjvftfsD8nx29Y9fTay2X1FJeMZmANm/d9vqScuHoPsv7a7O+dyB7ftCRBWc1Sv1Akof+IsDy/C1bt29N8pcTbaMmy8Z+tvw8wX13mf/OtEqs7L9+zbubnc2/bfzs+NvrcXcub9TGJaXkoon3bnrxlGZjsDTqV5qpnyu1Y0ujUX7U0TFw25mLFt22oa/v2I4678GNjsY5qfXtSY4f1snj9sw/9sIk7x3e82ycPwCA2bDi4p7OeQ8ffFlSfl4CryS31uSqdAy+d/0F50y6BN6qdRue2ZioTF9yd5JvpZQbaml+csMFqzZmjDJ9a9Zt/HiSUeUg169dNaoc5JrLN74iNfuXgyy5af3LVu33meycdRvfXDO6DOH6tSufkVrLOes2np801tZSFyZD5SBLrkspf7f+pSv3Kwe5Zt3Gy5KsHWtnS2n0rFm3cWTzFevXrvrtCWOZpZhHet6VV3bcseOkC5LyoqSeluTYktzaTL26szTe+7mXrfzmOes2PLemjCrxuH7tqmPb9Qkc/iTcAZiWWutsJNyTUi5ZvnTRHw1r+WhP37anleTVI5Z8+vAfNnzl305K3TsyMZ6a8t7upQvfMqxp05b+/mfWgfKNJEeMF8r63t7jS8pb2wR5yYqlC4fH85lNW7/+rEZtbs3+d5G96brrblx35pmn/nS87fy812RjTX3bMXVv364cdXyzMbg6aXYlyXXX3Xjingy+fPT+5dLurkV/Mqzp6k1f6z+vUcq2JPMns92pxJMkK85YuD7J+jFWv3Po8c3NvdtOSMmf7d95PS/DEu6zcf64X3hzRn2RzrVJRt0Bcwg5HGKejRifm4yeVyKJpMNojhUc4s699PMPaXbs+Wyy/115NXlsktdksOOCNZdtvDCpM1UC75ihx8mp9emlllevuXzjl+ul65+/4aI1Y84ddDCsvnT98eXyTR+rpTxrxHich6bmt1Lrb56zbtObrlm7sm05yLkw3ZhXXbbh5Dt2llaJx2Hr1+SxJeVVg7W+ZM1lGy5K670buB+RcAdgWkqjMRsJ91oGMuqDbSnlK6l1ZML95Fpr2TcB57zOgdV1/1HwSZJ5tfG/RrYtX7z425t7t/1LSn57vGA6G/POS80JI5oHBwY63zJy2ZVLT+vf3LdtU5LVw5qP2zN/4AVJ3jfedoZsaO64/bzu7u6BoZ93JfmHoUf2LmiuSXLUqBibo0fQrzxj8Tc39277VEp+axLbnVI8w23aum15R81zh0bGn5JffCkcz6OG/zAb5w8AYKad85Grj27u2bsxKSPvyhvu6JR8pNaybtrF+MZUnlo6ysanXXndoi+df+bEif0yG3enNo8oHR2fTOqK8bZcU9957mUbrr36wtVfGGe5g2R6MT/70n896p5SNqaOvut0mKNSyodryrrZuSkYOFSp4Q7A9NQ66QlBD8Bty5+88L9GNpaau9ss27l58+aOX/z4i5HXw9wx1uScpZH+iYJp1PL0Ns3bVj/libe3XaHUb7Rp7J5oO0lSGx1/NCy53Ubb/bvzGWcsumWMWK6fzHanHk/yxf7+B23u27axUbO5Jr+f1ujXB2fiZHtSR47UnPnzBwdBbfNYMZcB0ZbzBMyYurdjjBJ49e17OxoP6dx17xGlZlWSW1IyqRJ4HTWDSb5Sat7WKHVls1FPLXsHTn76rV/oqIPNEzpKeUIteV1adw8O97hj77xn1B2CbeOelbtTS1dSV5TkPZ218Yi9HY0jS6m/kzpqcvvSbJWDTJKsX7vqwvVrV5X1a1e1vRxRa7N73/PDHjM00GJqMe9zb+OotiUek7x7cF4evrejcWRtlmcm5btJnXKJR+DwZIQ7ANNSZ2e4xq1tW5v1nokuFdeUk9o0fm+c5b8/0S7U5EFtmpds7tvWfsV2rSWPGXcjrWV+1L3k1BvGj6XN/mXs/Sslt075a9Uk4unp6encO1CuSrJ0ilvZz2ycPwCAmbTqf284KXvKhW1Grb93/ctW71cC75zLrn5mLZ2TKoF3zYWr25bpu6b1z8/L9K25bNMJKXVEmb7sV6ZvLKXOyt2pKckl16xdtV85yDWXb3pam7tT2w1kmRNTjfncdZ87sZmMKvGYlEvXr125X4nHZ16+6bzBmmmXeAQOLxLuAExLGePDY6l1VFmQA+i13Uj2NDuyp/2UULOrptYy/fuAT5zEhkaN6p+UOnbGuaYx9Wsik4incdwDf6Omtkm2lyuapbzruOY9N3d1de1Kks29/a9MKZMpqwMAcMjq2JPVtYwugVcHm6NK4F1z4bnfXnP5xn9JnXwJvDUf3LS8DNbnNkuWNZJT6qgyfaM/29XUR41qbKfMyvxLNY2B0XXOa/1KRs6/VHJy66P1XHyq38+UY661c03K6BKPtdEcVeLxcy9b+c01l2/8VOq0SjwChxkJdwCmp445WucRBzWOISX19joyOV7ysHGWf+hEn/ZLLT+edr69TuZvbrlnEsvcNupLViMPGXPxZh4+9dgnjqeZurJN9/3Ll572olLKfuWGSqM8cqKveLNx/rhfeMfQ43ByOMR8OMQIcPCV0rYE3pgTl9b0JxMn3M+55OoH1fmdH0+zrqwlKTmgYROTmlC5ltkpB3nNS88dNVCj1nJ3m7x654q3be7YnIxbsvAgmHrM7c//nRteurp9icfU65Mi4Q73IxLuAExezZ5RydtS2tfpLlkyN5U+Gr1tvpqccG3vjY9sVwe81nL6hCVlGvW6Ustrh7eVpG/5skXtPmzPqpL0joq25gEbb7jhYatOP3106ZVGndXzUNqX27l+ZLI9SWqdzC3EM3/+AABmUi05qc3HjzFL4CX5/kR9rri4p7PZ2byq1Jkp0zeWWSop07YcZEkmMZhkzkw55gM9/zWNW2dlrlrgkGXSVAAmrZTmj9s0P+3KK6/sGN6w5frtZ6Zm+UEKaz97Bzo3JNk1qr00/3Bk25b+/kcn9bkTdlqan0tyx/Cmmizt6b3hrIlW7enrf+rmvu2f2rj1G5O7zXcCjXl1fTJq8tjSMdjx+pHLfuGGG34lNf9tJrY7jpGTdiXJ40c2bPnatmelNZnquGbl/HF/8OaMngzzCwe4XEny/LRq5/4wyZ60vjz/U9L2/eyyYX2009NmWx+fQsxvH2e5o5L8cZL+JLuT/CDJZ5I8a0Qf85JclOTaJLellUz4zyQfTLJojPgPJMZ9Ooe2s2XYdr6V5G+TnDLOeu08s822hz92pnWerk3yd0lWJ23v55nueRruuCSvTPLPae3XHWmNdvxhkuuSvC3JIye5fzN5rID7gM5H1N8opW2y/YpGKacfMbjr6H0Th9aaV015Q6WOUQ6yzHg5yNrR3DP1PmfbjMc8Zka9zMpEtcChzAh3ACatWcsXS8n/2L+1PvBBj3vCRzZ8efsfdhzbuLtxT/NZtVn/Lu0TH7Nu9VOeePvmrf3rUsvrhreX1Ndt6d22s6MxcMneOx/w0xy/86w6UN6X1AknsOpesuSOzX3b/izJ8LqcpZTGVT292/4+HR1XLNid797xS/PvPubOvScONgZObdTy9Jp6fpInJTWNcu/rxuj+gDxj0aKfbe7ddmlKRiSg63/f0rf97lI7PjC488ifNY696+zBwXpJZnmCplLKtbXWl4xoflpP3/Z3DO7N3x4xMG/X3iP3/GZN/mYy/c3G+YNJOD7JxzI6Uf3QJL+V5DeTvCnJ6Fqvc+cRSf41yeJhbQ9Oax+eldbEeb+f5GFJ/k+SJ49Y/1FJLkjyoqF/PzbNeB6S5LNJTh/R/tgkrxnaxoVpXRiYCfvqGZ+c1mR2r07y5bQumrQv6TB1Jcmrkvx5Wkn3kU4eejwtyRuSvDut5PtYZRsO9rECZlipub1NBnXMEnhp/T2ZqM+VbZr7n37rF1508cUX7/d+0mhkwjJ942j72amZ+og5+fB+GKrNelspo47WmCUeS8rDx5lyCbgPMsIdgEk7Nns+k+Q/Rj1R88LOefWH5Z7BnTX1E0kWJPnAwY5vn3s78sYk/zaiudSSNw/Uzu+V43buLjXrk/roUuv7J9Pn8qUL/yalrBvRfEwpeUNpDl6/Z8Hg7Uft2H1Pswx8v9Ssr6kXJ3nSDOzOKMdkz5+m5sYRzY2aenGzDHy/HLdzdy316iSPnOz+TdW8e3Z+LK2RsvspqW/qnFd/OHDknh0l+VBaif8PTabP2Th/MI4jknwyo5Ptw5Uk78wk7tI4SI5MK+bF4yzzuqHHpzM62T7c/CS/qagWAAAQ+ElEQVSXJ3nMNOI5OsnGjE4gj1zmI0nOncZ2JvLUoTimMUpzlJLk0rRG0bdLto+0IMlb0rqA0S53dagcK2A6au1t03rC6kvXj3WXy3iv+X19ti3TNzLZniTNSZXpS0qto0dr17QtB1lSlkymT5I0Gu3O/wNW/u+NbS+61FTHFu5nJNwBmLSurq69jVrPT/KTcRb7XmmU82op1x+suEY6d/Hiuxu1c1WSreMstqskL2mmXD2ZPkspdfmS015eklck+dmMBDpFXV1duwYGyqokXxtnsV0p9XdryqY2z907U7GceeaZu0vNczJ+3dI7a8r5tZSvTqbP2Th/MI6uJCuSvCetUeNHJvmdjB5dXNIafbzPhUNtYw0I7B72/L7HhBPmTdKyJKcOxXBsWqPVr2mz3N+klZT/WpIlaZWg+fWMLtt0RJKXTyOeP0/yxBFtNa1yOA8Z6n9VklvSeg+djMEkX0lrpPjKtPb35CQdSU5I8oS0LiiMLGv1uLSOyz7TPU+vH9Hfvn27JK19PiHJr2V0febnJ/mjNtubjWMFHGSD89O2BF7paIwqgXfOZVc/OskkShiOLtNX2pTpW3PZpmeVyV4ALqVtOcjnjSgHec4HNp6Z1DkpBznMqOOZdJx48MOY2IJ757Ut8djYU0eVeFz1gQ2/ksx6iUfgECPhDsABObtr8dZG7VyclL8aGmV9V1ofkLfX1LfVuuf05UsWXjfHYebsrif9oO64/SkluagkW5JyW1qJ5m8l5X3NZl26fNmijx5In6WUunzZokuPqXseXlu3/P9j6xiU29JKDu1I6ndS6w0l5epS8q5a6vNqY/DR3UuW/OdM7t/qpy780Y//46an1VovTMnmdvu3Yunijyel3e2t7b58TdnyrkXbBwbmLa4p7xz6ndiV5K7U3FhS3zNYOhd3L1v46QPpczbOH4zjkrSSo7emVUv7o2nVNx9pUiMKD5J3JlmX1nvwd9NKTLezJ60k+w1pXUT4ZJIr2iw34ZwUYzgpoxPSSaukzVvSqm9+b5JNadVln+wEeuvTGrF+cVp11r+R1ntXM60k+zfTqnf+P9use96kox/f8Une2qb9krRKzNw0FMu+uvkjR6G+KcnwZNFsHSvgINv4e6tvT6kj73xMktetXrfx7Wsuv+ahKz7Uc8TqD25YXUvn1RmjjMtwpdRrR7bV5GnnrNv4jlWXbTj5OZdfe+yayze+JKUeQAmw+sU2jQ+8c8dJH1l12YaTV/x9zzGrL990fm3kk5mjcpDDfGdkQyn1VedcdvWjR14gmGufedUzfpaUS0e2l1L+++rLN7713Es//5AVH+o5Ys3lG89pNMpVmeUSj8ChRw13AA7Y2V1P+kFaE/X98VjLdC9d+P4kE5b76F666B1J3jGZ7XYvXbQhB/BloLu7eyCt0jZjlrfp7lp0wF8wurq6diX58NBjSg5kv8dy/vnnD6aVcGv3ha+lZHWb1r6Zjmf1U554e1oTLL55rGUm+zvx8+Vn6fzBCDXta7N/Ja264MOdnNbv21wXYh1MazLQ4baPsez/zeg7UPrbLPfgKcayOu1LuPyvNm3fTvIvObCR/svTGhm6LK3JRPfVbh/PjExSnVbi/oQRbYNpJcdH6k8rUT78Pfe4JC9I8r6hn2f7WAEHUZk3+Ma6p3NN9r9rpZTkzakdb5432MzQR5SB1Lw/Zfy7VnYee9THjtmx+81Jfnl4e03e1CjlTbvrvfsadqeRD6XmgolivH3whM+c1HHnf9TWHBHD+3xho5QXNhY09/1F21FL/UCpZTp3O01TuSqpI+8AWlVL5y137Dgpa9ZtHFqsccb6l3W3K+lyUB0xePef3tNx1Llp3YG1T6PUXNzs2HvxvMGft03q/AP3LUa4A8BhaPPWbW/r2bqtXTL951rP118d2d5s5J9nLzI47NyW5L/atI+8VTxpDVY5FEbZ/XDoMdxdaT9JZ7vSTHe0aVswxVi6xuh/rIlL2yX723lQWrXON6c1+esz0rooMFGyPWmV2ZkJ7e5o2Jbk9jGW/0abtu5h/5+tYwXMgWt+99y7G4PzVtU6QQm8Ul9SWnPrjOtL55+5u3Y0n5M6fpm+0irvOKkyfX0Xde0tjYxfDrLme6WZ80rmrhxkkpS9e9+dNvMCHar+9aJn72rWuiplghKPNb+bklkt8QgceiTcAeBwVPOYUrN+c9+2LVt6+3+v5/rrf/nGG2+cf+21Nx3bs3V71+a+be8uNZ/O6L/1X+g+feGn5iJkOETdOkb7oVzOY2SyPWmNURxZdz5pP7/CvBmM5aRJbnOfkbXO2+lMclVatdvnUrsJDJekdazbPV7XZvnhk9HOxrEC5tDVF539g4HvNZ5SarkoNVvSuoh7b5Jv1dT3dZSy9JqXrZ50CbwNF6zZ3pxfF5dW2bBflOlLbizJewaTxde8fPUBlem7+qWrtjYG5y2utf7VUJ+tcpA120vN2/Y2G6df8/JVc14O8ppXnvvj+XvmLy01b0vrgsLtmfs7ysa18cLVPzrh2NufluTCpGxOm/O//sJVHy919ks8AocWt2ADwGFoc9+2f0hrYscDUG5u1I7lQyWB4L7kzWlNOjnctRk9qdxkl0ta5T/Wt2mfl2RgRFu7hEB3WqOzxzLZWN6e0aWaxop5Z0aPAH9eMuqulrUZXZLm1rQmjT3QGD+YjCprcGOS09rElyQvTvKREW13Zf9R6ecn+USbda9I8q4kN+cXk+u9Mr8o2bJPu31JDvw8XZHW5KfT8Z9JHj30/9k4VgAc4tas2/ipJM8e0fyP69euevFcxAPMPiPcAeC+b6DU+v7aGHiyZDsww9qVV3nYOMs/dBJ9thvZ3p/kRUP/7hrW/shJ9DdVMzH6cPicWbNxrACYI2vWbXrb6g9uGLfE49Dzo0o81lqUeIT7MJOmAsBhqHP3/FftPXLvJxqpq1LqGbVZfiklD05yVEp2pObHKdlea70ug51XrHjyqe1KUABMV7uJ605IKxHerjb56ZPos10pl+vTvkZ9uzrrM+W6JK8d0daX9rXYJ2M2jhUAc6Y+pjTLW9as2/j5kvrBRkfHlmOP/sn379350AW7s/fxqfV5adbXZ8Rg15p8YcPa7k/lwjkKG5h1Eu4AcBg666wn7Ezy6aEHMLd2JTlqRNuJcxHIHNiQ9vv/h2lNdjrco5M8dxJ93tmm7fFt2p6V9qV1xnKg5+lzaU1qesKwtqVJzkqrtM54nprkjWkl7L8z1DYbxwqAuXd2TTl7cLCZO3aclAnmQ725Y3De81PKIV2fHpgeJWUAAGB6vtOm7VVpJU07DnIsB9vtSda1aX9dWvXfH5rkiLRq4l899P+JtEtmPy3JO5KcnFYN85ck+dgBxnqg5+mOJH82oq2kNaHru9IagX5ikgVJHpLWPr41rbrsX0qrXu/wObNm41gBcHgYSM3793Y0nnz1RWcr8Qj3cRLuAAAwPVe1aVuV5Ja0JlitQ4+pliI51L0xyb+NaCtpTbr6vSS705qA9tFJ3j+J/j6W1mSjI70pyQ+T7EjyoSTzh/6drKmcp7/J6CT5MUnekFaZm9uT3JPk+2nt48VJnjRODDN9rACYI0eWBa8qzfrsUvM3Sb6Y5N/T+hs1kOSnKbkpyT/Vkj/Y29F4xPoLV71y8wXdd8xlzMDBoaQMAABMz7uT/EaSX57jOObK3Wklrj+dVsmVdnYlefnQsq+YoL/dSZ6TVoJ8rElF70zyO0kenuSCScY5lfNU04q7N8lfJHnAAazbzkwfKwDmyKdedpYSj0BbRrgDAMD0/Dit5Onbknw1rVHP97farD9I8pQkFyXZkuS2tIrYfivJ+9I6Ph89gP62J1mc5J1plWjZleSuof+/Z+i5A01wTPU81SSX5hfJ/X8ciuO2JINpjWb8TpIb0ioF864kz0trlPp/tulvpo8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H/f/A1mSZQAtM+x6AAAAAElFTkSuQmCC&lt;/WordCloudAsBase64String&gt;&lt;/TextVoteQuestionWordCloud&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nervous&lt;/Value&gt;&lt;ValueAsPercentage&gt;0&lt;/ValueAsPercentage&gt;&lt;PersonId&gt;0&lt;/PersonId&gt;&lt;ResponseDelay&gt;0&lt;/ResponseDelay&gt;&lt;/Response&gt;&lt;Response&gt;&lt;Index&gt;1&lt;/Index&gt;&lt;SmartcardUID&gt;0&lt;/SmartcardUID&gt;&lt;Key&gt;KEY&lt;/Key&gt;&lt;Valid&gt;true&lt;/Valid&gt;&lt;TimeStamp&gt;0001-01-01T00:00:00&lt;/TimeStamp&gt;&lt;Value&gt;nervous&lt;/Value&gt;&lt;ValueAsPercentage&gt;0&lt;/ValueAsPercentage&gt;&lt;PersonId&gt;0&lt;/PersonId&gt;&lt;ResponseDelay&gt;0&lt;/ResponseDelay&gt;&lt;/Response&gt;&lt;Response&gt;&lt;Index&gt;2&lt;/Index&gt;&lt;SmartcardUID&gt;0&lt;/SmartcardUID&gt;&lt;Key&gt;KEY&lt;/Key&gt;&lt;Valid&gt;true&lt;/Valid&gt;&lt;TimeStamp&gt;0001-01-01T00:00:00&lt;/TimeStamp&gt;&lt;Value&gt;nervous&lt;/Value&gt;&lt;ValueAsPercentage&gt;0&lt;/ValueAsPercentage&gt;&lt;PersonId&gt;0&lt;/PersonId&gt;&lt;ResponseDelay&gt;0&lt;/ResponseDelay&gt;&lt;/Response&gt;&lt;Response&gt;&lt;Index&gt;3&lt;/Index&gt;&lt;SmartcardUID&gt;0&lt;/SmartcardUID&gt;&lt;Key&gt;KEY&lt;/Key&gt;&lt;Valid&gt;true&lt;/Valid&gt;&lt;TimeStamp&gt;0001-01-01T00:00:00&lt;/TimeStamp&gt;&lt;Value&gt;nervous&lt;/Value&gt;&lt;ValueAsPercentage&gt;0&lt;/ValueAsPercentage&gt;&lt;PersonId&gt;0&lt;/PersonId&gt;&lt;ResponseDelay&gt;0&lt;/ResponseDelay&gt;&lt;/Response&gt;&lt;Response&gt;&lt;Index&gt;4&lt;/Index&gt;&lt;SmartcardUID&gt;0&lt;/SmartcardUID&gt;&lt;Key&gt;KEY&lt;/Key&gt;&lt;Valid&gt;true&lt;/Valid&gt;&lt;TimeStamp&gt;0001-01-01T00:00:00&lt;/TimeStamp&gt;&lt;Value&gt;overwhelmed&lt;/Value&gt;&lt;ValueAsPercentage&gt;0&lt;/ValueAsPercentage&gt;&lt;PersonId&gt;0&lt;/PersonId&gt;&lt;ResponseDelay&gt;0&lt;/ResponseDelay&gt;&lt;/Response&gt;&lt;Response&gt;&lt;Index&gt;5&lt;/Index&gt;&lt;SmartcardUID&gt;0&lt;/SmartcardUID&gt;&lt;Key&gt;KEY&lt;/Key&gt;&lt;Valid&gt;true&lt;/Valid&gt;&lt;TimeStamp&gt;0001-01-01T00:00:00&lt;/TimeStamp&gt;&lt;Value&gt;overwhelmed&lt;/Value&gt;&lt;ValueAsPercentage&gt;0&lt;/ValueAsPercentage&gt;&lt;PersonId&gt;0&lt;/PersonId&gt;&lt;ResponseDelay&gt;0&lt;/ResponseDelay&gt;&lt;/Response&gt;&lt;Response&gt;&lt;Index&gt;6&lt;/Index&gt;&lt;SmartcardUID&gt;0&lt;/SmartcardUID&gt;&lt;Key&gt;KEY&lt;/Key&gt;&lt;Valid&gt;true&lt;/Valid&gt;&lt;TimeStamp&gt;0001-01-01T00:00:00&lt;/TimeStamp&gt;&lt;Value&gt;overwhelmed&lt;/Value&gt;&lt;ValueAsPercentage&gt;0&lt;/ValueAsPercentage&gt;&lt;PersonId&gt;0&lt;/PersonId&gt;&lt;ResponseDelay&gt;0&lt;/ResponseDelay&gt;&lt;/Response&gt;&lt;Response&gt;&lt;Index&gt;7&lt;/Index&gt;&lt;SmartcardUID&gt;0&lt;/SmartcardUID&gt;&lt;Key&gt;KEY&lt;/Key&gt;&lt;Valid&gt;true&lt;/Valid&gt;&lt;TimeStamp&gt;0001-01-01T00:00:00&lt;/TimeStamp&gt;&lt;Value&gt;overwhelmed&lt;/Value&gt;&lt;ValueAsPercentage&gt;0&lt;/ValueAsPercentage&gt;&lt;PersonId&gt;0&lt;/PersonId&gt;&lt;ResponseDelay&gt;0&lt;/ResponseDelay&gt;&lt;/Response&gt;&lt;Response&gt;&lt;Index&gt;8&lt;/Index&gt;&lt;SmartcardUID&gt;0&lt;/SmartcardUID&gt;&lt;Key&gt;KEY&lt;/Key&gt;&lt;Valid&gt;true&lt;/Valid&gt;&lt;TimeStamp&gt;0001-01-01T00:00:00&lt;/TimeStamp&gt;&lt;Value&gt;excited&lt;/Value&gt;&lt;ValueAsPercentage&gt;0&lt;/ValueAsPercentage&gt;&lt;PersonId&gt;0&lt;/PersonId&gt;&lt;ResponseDelay&gt;0&lt;/ResponseDelay&gt;&lt;/Response&gt;&lt;Response&gt;&lt;Index&gt;9&lt;/Index&gt;&lt;SmartcardUID&gt;0&lt;/SmartcardUID&gt;&lt;Key&gt;KEY&lt;/Key&gt;&lt;Valid&gt;true&lt;/Valid&gt;&lt;TimeStamp&gt;0001-01-01T00:00:00&lt;/TimeStamp&gt;&lt;Value&gt;excited&lt;/Value&gt;&lt;ValueAsPercentage&gt;0&lt;/ValueAsPercentage&gt;&lt;PersonId&gt;0&lt;/PersonId&gt;&lt;ResponseDelay&gt;0&lt;/ResponseDelay&gt;&lt;/Response&gt;&lt;Response&gt;&lt;Index&gt;10&lt;/Index&gt;&lt;SmartcardUID&gt;0&lt;/SmartcardUID&gt;&lt;Key&gt;KEY&lt;/Key&gt;&lt;Valid&gt;true&lt;/Valid&gt;&lt;TimeStamp&gt;0001-01-01T00:00:00&lt;/TimeStamp&gt;&lt;Value&gt;excited&lt;/Value&gt;&lt;ValueAsPercentage&gt;0&lt;/ValueAsPercentage&gt;&lt;PersonId&gt;0&lt;/PersonId&gt;&lt;ResponseDelay&gt;0&lt;/ResponseDelay&gt;&lt;/Response&gt;&lt;Response&gt;&lt;Index&gt;11&lt;/Index&gt;&lt;SmartcardUID&gt;0&lt;/SmartcardUID&gt;&lt;Key&gt;KEY&lt;/Key&gt;&lt;Valid&gt;true&lt;/Valid&gt;&lt;TimeStamp&gt;0001-01-01T00:00:00&lt;/TimeStamp&gt;&lt;Value&gt;anxious&lt;/Value&gt;&lt;ValueAsPercentage&gt;0&lt;/ValueAsPercentage&gt;&lt;PersonId&gt;0&lt;/PersonId&gt;&lt;ResponseDelay&gt;0&lt;/ResponseDelay&gt;&lt;/Response&gt;&lt;Response&gt;&lt;Index&gt;12&lt;/Index&gt;&lt;SmartcardUID&gt;0&lt;/SmartcardUID&gt;&lt;Key&gt;KEY&lt;/Key&gt;&lt;Valid&gt;true&lt;/Valid&gt;&lt;TimeStamp&gt;0001-01-01T00:00:00&lt;/TimeStamp&gt;&lt;Value&gt;anxious&lt;/Value&gt;&lt;ValueAsPercentage&gt;0&lt;/ValueAsPercentage&gt;&lt;PersonId&gt;0&lt;/PersonId&gt;&lt;ResponseDelay&gt;0&lt;/ResponseDelay&gt;&lt;/Response&gt;&lt;Response&gt;&lt;Index&gt;13&lt;/Index&gt;&lt;SmartcardUID&gt;0&lt;/SmartcardUID&gt;&lt;Key&gt;KEY&lt;/Key&gt;&lt;Valid&gt;true&lt;/Valid&gt;&lt;TimeStamp&gt;0001-01-01T00:00:00&lt;/TimeStamp&gt;&lt;Value&gt;confused&lt;/Value&gt;&lt;ValueAsPercentage&gt;0&lt;/ValueAsPercentage&gt;&lt;PersonId&gt;0&lt;/PersonId&gt;&lt;ResponseDelay&gt;0&lt;/ResponseDelay&gt;&lt;/Response&gt;&lt;Response&gt;&lt;Index&gt;14&lt;/Index&gt;&lt;SmartcardUID&gt;0&lt;/SmartcardUID&gt;&lt;Key&gt;KEY&lt;/Key&gt;&lt;Valid&gt;true&lt;/Valid&gt;&lt;TimeStamp&gt;0001-01-01T00:00:00&lt;/TimeStamp&gt;&lt;Value&gt;confused&lt;/Value&gt;&lt;ValueAsPercentage&gt;0&lt;/ValueAsPercentage&gt;&lt;PersonId&gt;0&lt;/PersonId&gt;&lt;ResponseDelay&gt;0&lt;/ResponseDelay&gt;&lt;/Response&gt;&lt;Response&gt;&lt;Index&gt;15&lt;/Index&gt;&lt;SmartcardUID&gt;0&lt;/SmartcardUID&gt;&lt;Key&gt;KEY&lt;/Key&gt;&lt;Valid&gt;true&lt;/Valid&gt;&lt;TimeStamp&gt;0001-01-01T00:00:00&lt;/TimeStamp&gt;&lt;Value&gt;terrified&lt;/Value&gt;&lt;ValueAsPercentage&gt;0&lt;/ValueAsPercentage&gt;&lt;PersonId&gt;0&lt;/PersonId&gt;&lt;ResponseDelay&gt;0&lt;/ResponseDelay&gt;&lt;/Response&gt;&lt;Response&gt;&lt;Index&gt;16&lt;/Index&gt;&lt;SmartcardUID&gt;0&lt;/SmartcardUID&gt;&lt;Key&gt;KEY&lt;/Key&gt;&lt;Valid&gt;true&lt;/Valid&gt;&lt;TimeStamp&gt;0001-01-01T00:00:00&lt;/TimeStamp&gt;&lt;Value&gt;terrified&lt;/Value&gt;&lt;ValueAsPercentage&gt;0&lt;/ValueAsPercentage&gt;&lt;PersonId&gt;0&lt;/PersonId&gt;&lt;ResponseDelay&gt;0&lt;/ResponseDelay&gt;&lt;/Response&gt;&lt;Response&gt;&lt;Index&gt;17&lt;/Index&gt;&lt;SmartcardUID&gt;0&lt;/SmartcardUID&gt;&lt;Key&gt;KEY&lt;/Key&gt;&lt;Valid&gt;true&lt;/Valid&gt;&lt;TimeStamp&gt;0001-01-01T00:00:00&lt;/TimeStamp&gt;&lt;Value&gt;chalengable&lt;/Value&gt;&lt;ValueAsPercentage&gt;0&lt;/ValueAsPercentage&gt;&lt;PersonId&gt;0&lt;/PersonId&gt;&lt;ResponseDelay&gt;0&lt;/ResponseDelay&gt;&lt;/Response&gt;&lt;Response&gt;&lt;Index&gt;18&lt;/Index&gt;&lt;SmartcardUID&gt;0&lt;/SmartcardUID&gt;&lt;Key&gt;KEY&lt;/Key&gt;&lt;Valid&gt;true&lt;/Valid&gt;&lt;TimeStamp&gt;0001-01-01T00:00:00&lt;/TimeStamp&gt;&lt;Value&gt;scared&lt;/Value&gt;&lt;ValueAsPercentage&gt;0&lt;/ValueAsPercentage&gt;&lt;PersonId&gt;0&lt;/PersonId&gt;&lt;ResponseDelay&gt;0&lt;/ResponseDelay&gt;&lt;/Response&gt;&lt;Response&gt;&lt;Index&gt;19&lt;/Index&gt;&lt;SmartcardUID&gt;0&lt;/SmartcardUID&gt;&lt;Key&gt;KEY&lt;/Key&gt;&lt;Valid&gt;true&lt;/Valid&gt;&lt;TimeStamp&gt;0001-01-01T00:00:00&lt;/TimeStamp&gt;&lt;Value&gt;annoying&lt;/Value&gt;&lt;ValueAsPercentage&gt;0&lt;/ValueAsPercentage&gt;&lt;PersonId&gt;0&lt;/PersonId&gt;&lt;ResponseDelay&gt;0&lt;/ResponseDelay&gt;&lt;/Response&gt;&lt;Response&gt;&lt;Index&gt;20&lt;/Index&gt;&lt;SmartcardUID&gt;0&lt;/SmartcardUID&gt;&lt;Key&gt;KEY&lt;/Key&gt;&lt;Valid&gt;true&lt;/Valid&gt;&lt;TimeStamp&gt;0001-01-01T00:00:00&lt;/TimeStamp&gt;&lt;Value&gt;intimidated&lt;/Value&gt;&lt;ValueAsPercentage&gt;0&lt;/ValueAsPercentage&gt;&lt;PersonId&gt;0&lt;/PersonId&gt;&lt;ResponseDelay&gt;0&lt;/ResponseDelay&gt;&lt;/Response&gt;&lt;Response&gt;&lt;Index&gt;21&lt;/Index&gt;&lt;SmartcardUID&gt;0&lt;/SmartcardUID&gt;&lt;Key&gt;KEY&lt;/Key&gt;&lt;Valid&gt;true&lt;/Valid&gt;&lt;TimeStamp&gt;0001-01-01T00:00:00&lt;/TimeStamp&gt;&lt;Value&gt;long-time&lt;/Value&gt;&lt;ValueAsPercentage&gt;0&lt;/ValueAsPercentage&gt;&lt;PersonId&gt;0&lt;/PersonId&gt;&lt;ResponseDelay&gt;0&lt;/ResponseDelay&gt;&lt;/Response&gt;&lt;Response&gt;&lt;Index&gt;22&lt;/Index&gt;&lt;SmartcardUID&gt;0&lt;/SmartcardUID&gt;&lt;Key&gt;KEY&lt;/Key&gt;&lt;Valid&gt;true&lt;/Valid&gt;&lt;TimeStamp&gt;0001-01-01T00:00:00&lt;/TimeStamp&gt;&lt;Value&gt;hard&lt;/Value&gt;&lt;ValueAsPercentage&gt;0&lt;/ValueAsPercentage&gt;&lt;PersonId&gt;0&lt;/PersonId&gt;&lt;ResponseDelay&gt;0&lt;/ResponseDelay&gt;&lt;/Response&gt;&lt;Response&gt;&lt;Index&gt;23&lt;/Index&gt;&lt;SmartcardUID&gt;0&lt;/SmartcardUID&gt;&lt;Key&gt;KEY&lt;/Key&gt;&lt;Valid&gt;true&lt;/Valid&gt;&lt;TimeStamp&gt;0001-01-01T00:00:00&lt;/TimeStamp&gt;&lt;Value&gt;unexperienced&lt;/Value&gt;&lt;ValueAsPercentage&gt;0&lt;/ValueAsPercentage&gt;&lt;PersonId&gt;0&lt;/PersonId&gt;&lt;ResponseDelay&gt;0&lt;/ResponseDelay&gt;&lt;/Response&gt;&lt;Response&gt;&lt;Index&gt;24&lt;/Index&gt;&lt;SmartcardUID&gt;0&lt;/SmartcardUID&gt;&lt;Key&gt;KEY&lt;/Key&gt;&lt;Valid&gt;true&lt;/Valid&gt;&lt;TimeStamp&gt;0001-01-01T00:00:00&lt;/TimeStamp&gt;&lt;Value&gt;daunting&lt;/Value&gt;&lt;ValueAsPercentage&gt;0&lt;/ValueAsPercentage&gt;&lt;PersonId&gt;0&lt;/PersonId&gt;&lt;ResponseDelay&gt;0&lt;/ResponseDelay&gt;&lt;/Response&gt;&lt;Response&gt;&lt;Index&gt;25&lt;/Index&gt;&lt;SmartcardUID&gt;0&lt;/SmartcardUID&gt;&lt;Key&gt;KEY&lt;/Key&gt;&lt;Valid&gt;true&lt;/Valid&gt;&lt;TimeStamp&gt;0001-01-01T00:00:00&lt;/TimeStamp&gt;&lt;Value&gt;challenge&lt;/Value&gt;&lt;ValueAsPercentage&gt;0&lt;/ValueAsPercentage&gt;&lt;PersonId&gt;0&lt;/PersonId&gt;&lt;ResponseDelay&gt;0&lt;/ResponseDelay&gt;&lt;/Response&gt;&lt;Response&gt;&lt;Index&gt;26&lt;/Index&gt;&lt;SmartcardUID&gt;0&lt;/SmartcardUID&gt;&lt;Key&gt;KEY&lt;/Key&gt;&lt;Valid&gt;true&lt;/Valid&gt;&lt;TimeStamp&gt;0001-01-01T00:00:00&lt;/TimeStamp&gt;&lt;Value&gt;stressed&lt;/Value&gt;&lt;ValueAsPercentage&gt;0&lt;/ValueAsPercentage&gt;&lt;PersonId&gt;0&lt;/PersonId&gt;&lt;ResponseDelay&gt;0&lt;/ResponseDelay&gt;&lt;/Response&gt;&lt;Response&gt;&lt;Index&gt;27&lt;/Index&gt;&lt;SmartcardUID&gt;0&lt;/SmartcardUID&gt;&lt;Key&gt;KEY&lt;/Key&gt;&lt;Valid&gt;true&lt;/Valid&gt;&lt;TimeStamp&gt;0001-01-01T00:00:00&lt;/TimeStamp&gt;&lt;Value&gt;challenging&lt;/Value&gt;&lt;ValueAsPercentage&gt;0&lt;/ValueAsPercentage&gt;&lt;PersonId&gt;0&lt;/PersonId&gt;&lt;ResponseDelay&gt;0&lt;/ResponseDelay&gt;&lt;/Response&gt;&lt;Response&gt;&lt;Index&gt;28&lt;/Index&gt;&lt;SmartcardUID&gt;0&lt;/SmartcardUID&gt;&lt;Key&gt;KEY&lt;/Key&gt;&lt;Valid&gt;true&lt;/Valid&gt;&lt;TimeStamp&gt;0001-01-01T00:00:00&lt;/TimeStamp&gt;&lt;Value&gt;great&lt;/Value&gt;&lt;ValueAsPercentage&gt;0&lt;/ValueAsPercentage&gt;&lt;PersonId&gt;0&lt;/PersonId&gt;&lt;ResponseDelay&gt;0&lt;/ResponseDelay&gt;&lt;/Response&gt;&lt;Response&gt;&lt;Index&gt;29&lt;/Index&gt;&lt;SmartcardUID&gt;0&lt;/SmartcardUID&gt;&lt;Key&gt;KEY&lt;/Key&gt;&lt;Valid&gt;true&lt;/Valid&gt;&lt;TimeStamp&gt;0001-01-01T00:00:00&lt;/TimeStamp&gt;&lt;Value&gt;difficult&lt;/Value&gt;&lt;ValueAsPercentage&gt;0&lt;/ValueAsPercentage&gt;&lt;PersonId&gt;0&lt;/PersonId&gt;&lt;ResponseDelay&gt;0&lt;/ResponseDelay&gt;&lt;/Response&gt;&lt;Response&gt;&lt;Index&gt;30&lt;/Index&gt;&lt;SmartcardUID&gt;0&lt;/SmartcardUID&gt;&lt;Key&gt;KEY&lt;/Key&gt;&lt;Valid&gt;true&lt;/Valid&gt;&lt;TimeStamp&gt;0001-01-01T00:00:00&lt;/TimeStamp&gt;&lt;Value&gt;perspicace&lt;/Value&gt;&lt;ValueAsPercentage&gt;0&lt;/ValueAsPercentage&gt;&lt;PersonId&gt;0&lt;/PersonId&gt;&lt;ResponseDelay&gt;0&lt;/ResponseDelay&gt;&lt;/Response&gt;&lt;Response&gt;&lt;Index&gt;31&lt;/Index&gt;&lt;SmartcardUID&gt;0&lt;/SmartcardUID&gt;&lt;Key&gt;KEY&lt;/Key&gt;&lt;Valid&gt;true&lt;/Valid&gt;&lt;TimeStamp&gt;0001-01-01T00:00:00&lt;/TimeStamp&gt;&lt;Value&gt;undergrad&lt;/Value&gt;&lt;ValueAsPercentage&gt;0&lt;/ValueAsPercentage&gt;&lt;PersonId&gt;0&lt;/PersonId&gt;&lt;ResponseDelay&gt;0&lt;/ResponseDelay&gt;&lt;/Response&gt;&lt;Response&gt;&lt;Index&gt;32&lt;/Index&gt;&lt;SmartcardUID&gt;0&lt;/SmartcardUID&gt;&lt;Key&gt;KEY&lt;/Key&gt;&lt;Valid&gt;true&lt;/Valid&gt;&lt;TimeStamp&gt;0001-01-01T00:00:00&lt;/TimeStamp&gt;&lt;Value&gt;appropriate&lt;/Value&gt;&lt;ValueAsPercentage&gt;0&lt;/ValueAsPercentage&gt;&lt;PersonId&gt;0&lt;/PersonId&gt;&lt;ResponseDelay&gt;0&lt;/ResponseDelay&gt;&lt;/Response&gt;&lt;Response&gt;&lt;Index&gt;99999&lt;/Index&gt;&lt;SmartcardUID&gt;0&lt;/SmartcardUID&gt;&lt;Key&gt;WORD_CLOUD&lt;/Key&gt;&lt;Valid&gt;true&lt;/Valid&gt;&lt;TimeStamp&gt;0001-01-01T00:00:00&lt;/TimeStamp&gt;&lt;Value&gt;iVBORw0KGgoAAAANSUhEUgAABdwAAAOUCAYAAAC47vFfAAAABmJLR0QA/wD/AP+gvaeTAAAgAElEQVR4nOzdd5xddZ0//teZSYEA0lQUKaLr2nsXQUhDrOza2yoSLNjWtuv+Vl0Qd9e2a1kFkQTsfVfEgpACCmIvqLhfrCiIVOktyczn98eZLMnNzWQy95x75ybP5+NxHpAz574/73tuyeR9Puf9S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gasGnQAAAADQu8VLV765JMduuLc6Z/mS+QcMJqONDUOOW5M2zrfXEGByI4NOAAAAAAAAtgYK7gAAAAAA0AAFdwAAAAAAaICCOwAAAAAANEDBHQAAAAAAGqDgDgAAAAAADZg16AQAAACA2qEf+PrcsXlz/qakOiQlD02VPZPsnOSaJJdWKRckI18fK+NfW3nkwsumHLiUavHSlc9MRpaUqtw/yW5JrkiVc1NVH1z+4vnf7PawBUtXPH4k1WmTRL4hyY1JfpOq+mmpxk9ZcfiClamqMuXcNuPQT379dmtunvu8kaosSKoHleT2SXZMcmWV/K6kWl7GxpateOmiP24qxuKlK99ckmM33Fuds3zJ/AOme27WecbnPz96zXW7H55Uz0vK/ZLsVCUXj6ecPqsa+cA3jph/weKlKw4rqb7U8dAbli9ZsNP6O/p5vg86+sxZs/YeP7wq1d8l5V5Jdkryp5ScMV7Ke1e+ZOGvtjTmpjTxGgIMCzPcAQAAYAZYuHTVc9fOm/uHkuozSV6UKvdPsnvqyXK3T3K/kuppJWXZSJVTphz3hOU7L1q26qulqj5bqrIwyR5JZifZMyVPz3g5c/HSVf80zbR3nIi3f0p5RTVeLV+0bOW5C09Yvs80492mlGrRiStesfaWuRdVVY6rn3vunvoCxGiSPUry6KS8tRod+dWipauOOfroo7eoztHruVlw4oo9rrl+9+8kOTEpB6V+neaW5O5VqqPGSvnxohNXPH+6p6CLRs734uNPv+PsvcbPqko+kpTHrss7yd1S5WUjI9XPF5+46iU9Z9uH1xBgpvElBgAAAAO2cOnK/6xSPpW6mNqg8e2q0dFTkjxhkoOqkvKvh5y44oBmxqweVY2OrHz058/dftohSqkWL1t1Qqrqg0luN4VHzE3KW8/Z68BPp5RqaoP0dm6efMJX5o1U1cqUPHySx89LVX20ZOTxU8tpOrb0fI9vV2aPfjnJ/pMcNKdU5cMLl6567rTT6strCDDzKLgDAADAAC08ceXLq+S1XX70y1JVz6rWrN3jL2M7zxnJyD2SvCnJVVOPXj0sKQdVyXtmlZG914yObF9V5fkpubnzwPFUr+x89GjJWJLvVSXHjFRl/vhIuW+1Zu0e+1989mgZG99ltKruVaq8Osm1HQ/9q52uveXIqee5oYUnrXpNSTofX6rk+Gps5N5lbHyXkupJSS7Z4EmkPGvRspVvnNoovZ2bW0fm/WuS+3YJ/M6x2dlrzejI9mW8enxS/TEpL51KRv0539XDkuqRSfW2kbHZe8666dbtShk/OMn/dh5YpRy3+PjT7zi1uBvqz2sIMPPo4Q4AAAAD8pRl5+x0c7n17Rv/pPx0+2q7A0894rHXr7fzN0needAJZy6bM2v89VMdo0qOP2PJgvULmJ9atGzVo1PKKzoO3WjG8xlHLlyeZPlG++v/XDuxXbDoxFW7pCpv6xj40CQfmGqe6yw8YfnOVcm/dO4vKccvX7Jw/Zy/dsiyVU8YL+XH2WBCYfXPhyz9xtLTlzz+L5sba7rn5pCl39htPOnScqU6YfmS+W9ab8fpj1+26tCxkp8lmbO5fPp1vkvyvhVL5q9/js+av3TloaPJL5PMW2//zuNzZr08yTFTibtOP19DgJlGwR0AAAAG5KasPrSqF+ncQKnKqzqK7f/nrJcefGWSqfZcLxlZ++8b7y3fS7JhUbnKHiml6rYA56KTVj2uGiuHjVd56Ehyj1L3Et9x/WE2HrjsO8UcNzAyWh1akl06do+V2Xlr57GnHzH/vMUnrlo10X99nduVzHl2kuM2M9S0z00psxal2qAwXT90ZPxdnfu+ccT8CxYtW3lqSp6+mXz+T8vnu8wuI//ZuXPVkgV/WLR05X8necEGPxjPU7KFBfc+voYAM46WMgAAADAgVcY37qNd5fIVL1747YaGuPKMFx9yUefOUqobuxw766Bjzhpdf8fi40+/46JlK1dmvJxVqvx9lRxQkjtlg+LvJu00nYRLqm69xX+28oULu7bSKSPjv9xoX1UOnsJQ0z83VfWwLsdcu+LFC3/Xfajykynk06/zfdVpRx58cfc0y3mdu6oqDzzo6DO3aMJmH19DgBnHDHcAAAAYkFJG9qg6ZyuX/L7bLPNp6lpYrZJbNvfAg44+c9b4rPHTqpKHNJTL1JTcMRsvmfngRUtXdj8nXfaW8dxtCiNN+9yUKrt3GfdPmzw+Ixdv9Dp36Nf5rjp6pnf8tNvPRufssXq3JJdPeZD+vYYAM44Z7gAAALDV6jpbO2V0fPXmHjlr7/K3VdW1+PvZkap60HZjN+2wfMmCavmSBVUpOarnVNfl1sDFhqrauE1Pl6OmfW42YZN5V6Vs9jkN6ny3oX+vIcDMY4Y7AAAADEhVjV+W0jEVuMp+m+ql3k9Vyfwuu8/b/+Kzn3f00UePr79zZCT7bL6kPDUjpVzeeUqmodV6RxkvV1bVRkneeVPHV6n2KpuZ4d6v812SPSf56Z7ZeGr62OrL5mzR4qXD8BoCtMWXFwAAAAxIyci3q5RXd+y846JlZz5medJUH/fpKaVbW5CfdBZ/k2S8ZP/e66sTqnJuUr2qY++Pli9Z0K1v+mCMjPwwG1e8d53/sZV3WfXCBRu1likpD95szP6d790PPfHMvbr2ca+qB22cVs476+iD127RCMPwGgK0REsZAAAAGJB5mXNako1mD5dSPnDQh87sulDmwhOW77xw6cpjW0+uyrUb78o9O/ctOnHVE6rkgKaGXT06+o0k13TsfsjCZcsfu7nHLjzxzEctWrry1PlLV+7bVD7dzL119vIknS1pqpHV5TWdxy74yIq/TvLUzQbt3/mu1lbltZ075y9duW9KnrbR0SM5dUsHGIbXEKAtZrgDAADAgJx6xGOvX3jiyjdXVY5bf39V5SGz545/d+GyVW8bWb3mrKtGdr9619nX7D0yNvKkUo2/KSl/SPKWNnOrqnJOKdWL1t9XkkcvXrry7WOl/NcOI9vddHNufVpKeV+T4551+MHXLF666m0l5T83TGfktEVLV34o4yOfHRm59Y8jN43fOD53x93GZq++b0q1f1XyzGT8PkkyZ3Tk1ZsI34ivHXXA1YuWrjohKa9bf39VVa9fuGzljaNrZ3/k1jljV88eHz8wJccnmbO5mP093+W1i5atuDEZ//CsG9deNb7DnMeMJ8cl2b7jwGtnV7OP6xZhMsPwGgK0xQx3AAAAGKAVRy44Psn7u/zovlUpnyuzZ1222+i1q6vx6relKu9Pqk32Cm/S9TvN+3SSCzv3l+SfR6rq0pvLrdel5OSUzEmVk5sc+4wjDn5fkqUdu3dM8o8ZGf/JeGZftXbe3FvGR9dcUo1Xy6uSo5Pcp8kcNme7sRvfkuT8jt0jVcnR46NrLpk9Nn5zSk5Psk9KPry5eP073+WHVfLdlOotKaN/Wjtv7i3jpVqVknt1HlhSHXXaiw+8YjqjDMNrCNAGBXcAAAAYsOVLFvx9SnlBqlw+6FzW+c4zH3NzGR1/Sko26km+nmurUp6Z5PuNDl5VZfkR81+SlJclubrR2A35ykuffNN4KQtS5QeTHHZTSv4uVVZ1+dmt6/+hf+d75JasWXtYJl8j4NYkL1mxZP6npz3MELyGAG1QcAcAAIAZYPmRCz8568Zb90nJc5N8tEp+luSKJGuTXJnkF1XKf1epjhgvOawfOa04fNHPx+eUB1bJv6aezX1TkhuSnF8l7xlLHnjGSxZ+tZXBq6osX7LwhO3GbtorVQ5P8smJHK5MMpbkuiR/SMpPU5XTqyrvqEp5xujoyH7fOPzgC1vJqcPKIxdetstOVz06yZFJddZEbrcm+U1JOW60qh6y/MgFn6lK17sSNrq40q/zfcbLD7l8zcUjB6XKy5PqnNTvs1uS/KZKjs/o2P2XL1nQOTt9yw3BawjQtMYWEQcAAABgY4uWrjw1yZM7dn9y+ZIFLxhEPgC0xwx3AIZaKeXNZWNnDzqvbZHXAgDY1ixauuqYhSetWDjZMRM/f2Ln/lKqL7aWGAADM2vQCQAAAAAMp3K3arx666KlK79VpZw0Mjr6zZ12uOKSW6/fc+7NWXPPlPKMjJfXpGPCY0nOXrHk4FNz5IDSBqA1Cu4AwEZKKaXL7oOrqjqr37kAAAyBA0uqA8fGxnPNdbunYz3UTr8eHZv9rFRVt9+3ABhyWsoAAAAAtG9tSj68ZnTkEae/9MA/DzoZANphhjsAAADANGxfzT3qlrFbPpeqWlCqPDzJHZLcKcm8JNelyuUp+Xmpcu7akZHPnnX4wZcONmMA2lYNOgEA6EUp5c1Jju3YfU5VVQcMIp+thZYyANuE2Un2T/LwJPdJct8kuyfZNcmOqf+9eH2SW5JclOT3SS5I8p2J7dr+p9w385I8MMmDkuybZK8k++S2Quq8JHMn/ntz6nN0fZIbkvxhYvtjkp8n+V6SK/qb/lDbM8mBqd+P905yz9Tvx52T7JRkLMlNSS5NcmGS3yY5N8lnBpArvdk9yUOS3C/152vvJHdJcsckOySZs95/b0iyJvXn7KYkl6T+Xvpj6u+mHyf55cQxMBV3TfKAJHdLsl/q7/rdk+w28d85ue09mNR/563Obe/BW5NcmeTi1O/FCyf+u+59OWlfKQCAGauU8uaysbMHndew63JOSynloEHnBUDPZiV5epIvpC4elGlua5OcnuTw1EXnYTcvyZOSfDh1kXxtpn9uum2/S/LRJIcl2b4/T2mo3DXJ0Ul+mGQ8W35+z+l3wkzLHZK8MMnnUhcnm/yMldQXv76f5J1JDkgy2pdnxTCoUl9A/Yck30hyVZp//3X+HXl+kk9PjLk4yR6tP0sAgCZMp+BeStmllPKqUsqXSim/K6VcW0pZW0q5spRyXinlI6WUJ5RSJl3rZLKxSylVKeVZpZTlpZRLSymrSyl/KqV8oZTyuCk8r9FSypJSypmllCtKKbeUUn5TSvlQKeWeE8cc1mX867fk/HWMeeImCu2T+cx6j5/Sa1FKOXaS8zavlPIPpX4dbi6l/LmU8rVSyhM6Yswupby0lHJOqV+3W0opF5ZSTiqlPGCKz/d2pZSXl1K+OHFuryn1++DSUsq5pZRjSin7TPd8AmzCFWn+H/a7TGHcHZP8Y+qZ102Pf1mSf8rwFd5npS6An5p6tmKbxZf1txuTfDZ1QXCmGNT78sGpZ6av6XGsb0/E2yHJdQ0/j2sy+IskK9P867O4T7nvlORlqV+jsRaex2TblUlOSvKo1p/l1Jyc5p/jm4Yw5+e3nPP67p7kbWnnAs90tj8n+XKS1yV5aFwUAgBmoqkWeSeOHSmlvL6UcsMUi8nnl1IevqVjl1J2nigSb8p4KeWfJom7Rynl+5M8/sZSyvPLVlZwL6XsXUr56SRjvb/UFzL2KqV8b5Ljbi2lPHeS51mVUl5R6gstm3NLqQvvFpoHmtLvwmaV5O+S/KmFcTu336V/Rbxe7J56NvXFGXzx5UdJnpPBt3vt9/typyQfTHMF2HPXi31CC8/lGZs/ha25S5ovVP8+Sdu/29wjyfFp/gLIdLcfJzkidSutQTm5S169bgru3d0/9YXNfl/k2dLtmiRfSfKGJI+ItTYBgJmgTL3IO1JK+eQUCqydVpeO2dWbGfsHpZ6VvjnjpZSNZraVeob3L6bw+LWllA932T+sBfcfllJ+NIXxXlMmL8qvc3Mp5W5dxq5KfQfDlvpsKWXQxRBg69DPwuY+Sc5uYbzJtvEkb8/gC8jdzEs9E/+aDL7I0rl9P3U//UHp5/vycan7Gzc51voF90e08Fy+PKWz2I43TJLXdLe3tJjvnZIcl7rX9aA/V922C1K31RrEd9TJ08h3c5uC+4Z2SvKBzPxC+6a2Zzd/SgAAtlCZepH3H7scN15KeXupZ0zPLqU8vJTynS7H3VBKuesUx17n3RNxtyulPK+UclOXYz7XJeZ7NxHvHaWUu0zEO6TUrXC6mXbBvSOPbg7azGN6KbiXUs8mX1JK2bGUsk8p5fRNHFdKfQfAg0op25d6pv+NXY55R5ex/77LceOllONKKfcq9d0JTyx1+59O/9DEuQW2ef0qbD417feonWz7XGbWTL2npD+z/HvZxlO3v9ixpXMwmX69L1+QeiHBpsf6Tsc45zUc/9bUd0YMwk+mmONUt7WpFwFu2kiS16Ze3HTQn6WpbOeknoXfTyc3lPv6m4L7bR6Y+k6rQb+3etkU3AGAwStTKPKWumd7t/Yh/9kl3u1KKRd3OfZjUxy7lFKO63LsB7scd3HHMbuV7oXjD3eJd89St07pNMwF97d0HPeYTRx3aynlLh3HLuty3Dkdx+xcSrm6y3Ef6pLjA0spYx3HXVtK2W2LTiTAxvpR2HxzprfwZNPbx9N+24rNuV3qIvagz8WWbL9K8rA2TsYk+vG+/Ke09778bsdYr25hjJdN8Vw26b495Lup7ast5LlvkjNbyLXt7YbUr2u/Zruf3MJzUHCvPSnDc7Fnsk3BfSsx6F9+AKAfDk39D+71lSTv6TywqqrrknykS4y/KaXMmcJYJcm/d9n/vS779igbtilZlO4Lzr2rS54XpF7kbfJkSnnRJorW6/v55uL0wViSEzv2bSqvL1dV9aeOfed1Oe5OHX8+NBv/438syVs7H1hV1XlJVnXsvl38EgzMbCNJ/ivJsZkZLV1ekLr4Pyj3Sj07+PAB5jAd90i9wOQm1yMZQq9I8m9p733ZGfeTSW5peIx+LvTY5phLG463IMlPkxzUcNx+2CF1n/nPJtluwLkwffOTfCH16wkzgoI7ANuCx3TZd1lVVZds4vifdNm3U5L7TWGsK6uquqjL/hu77JuVDVem7zab7dqqqn63ibG65TmsLq2q6tKOfTekngnX6cdd9l3TZd/cjj936437s6qqrtpETr/ssu/gTRwLMGgjST6a5JUDzqPTW1P37O63g1L39d5oPY8hMSd10fj1g06kAU9P3VO5TZ0F978k+Z+Gx3hMkv0ajjmZKvWCuk26NMnXGoz3wiSnZfIFcofBM5Msz+DaBjF9+yX5UlwwYYZRcAdgW3DHLvs2VWxP6h6v3ewxhbEu3sT+qcyy6vZL/qZymWysYdRZbE9VVSXJzV2O7XZOZk9hjG7vgwdvatp/6tvROw1r4QbY+r039YzymWY09YzazougbTosyelJdu3jmG2oUt+Nd/SA8+jF/ZN8Iu3XHrrNnF/WwhjPazjmZA5I3aqlSR9LsqahWK9L3W5kKr+DDYPHpu7r3u33xZmsDDqBARpN8qlsfCczDJyCOwA0q9tM9iRZPc14k/0SvTX9gt2tsJ50f47djp3KLepNnC893IGZ6J/T/SLhTPFXSV7Tp7EWpG4PMZU2cMPiX5K8fNBJTMN2ST6dwc08PTPJbxuO2c+Ce9NjlTR3EeLFqS8GzYTWVU26V5KvZ7gKuN3uBt1WPD/JowedBHSj4A7AtuDyLvv2nOT4u2xi/0azsBt2ZZd9d57k+L02F7Cqqo9Wm3f/6ac8VLq9D7bUrAZiADTtDYNOYAr+Me331314klPS39n0/fJfqWfuD5N3Z2rt+JrQrfBbUi+Y26R7JXlowzG7mZu6FU+Tvpnk1w3EeWrq9Y62tmL7Og9N/T0yLBfttqYJOFtidob77h+2cgruAGwLzu2yb49SyqaK7g/usu/6JOc3l1JXP+yyb9dSyqYuAHTLk03r9j740RQuSKxv775nDbB12C3tLl66a+pF83ZscYxBGk3do7+fPcR71c9FRjdV/D0pzbVQWacfs9yfkObvqmtisdS7Jfl4NlyDaGt0cJK3DzqJKdpWC+5PSHLXQScBm6LgDsC24LQk13bsq1L3ntxAKWWnJEd2ifE/VVVNty3MVC3Pxi1pqnS5Db+U8tepZxi15aYu+4a9nco3svHiqg8ppTx2cw8spTyqlHJqKaXpXqoA25KjWopbpS5Gb+3f0Tun7lfsbquNbargfmnq3wOb9Jy0X3B+bsPxrk7vi8jOSd2uaZjarfTiDUkOGXQSU7CtFtxfOOgEYDIK7gBs9aqquibJv3X50etKKW8vpexTSplTSnlEkjOycauWG9OHWxarqro6yQldfvT6Usq/lFLuXErZrpSyOPU/Htu81fUPXfYdVUrZr5QylLOaJt4Hb+vcneS0Uso7SikPKqXsVkqZO3GuF06c9/OTfCfJk7P13j4N0A/3Tr2IZtNeluQpLcRd3w1JTk1dhDsgdV/6XVMXv++UunXKM1LPIp5swfNePTp1ex42NNnfz00vnnqn1GsFtGXnJE9qOOYns+n1cqbqranbNm0rqtSLzO4y6EQ2Y1ssuM9KsrCl2Ocn+VCSFyU5MPWF3N2SzEv9nth+4s97JXlE6r97XpG67dfyJJe0lBcAQP+UUt5cNnZ2l+OqUsonuxy7OatLKU/oZeyJYxduIv6sjuPmlVJ+MYW81pRSju+y//qGzut/TCGHUkp52Jaej1LKsVM5buLY67scu1FP01LKki7HXdTluKqUcuIUn1s3d+3x1AJckbpAsq1ux/Z+Cjewe5KrWsz3ktQF7l23IKfZSV6a5KKWcro+k69FMx3D/r78ySTPbVbqiyBNjvfxqZzUaXpxw7mWJA/sMae7pS7Yt/06jic5K8k/JDko9VpG20/ksEvqHvpPT10Q/XMf8ilJ/qO3U7eBk1vIr+0FqdvIudd2U49sIafPJ3lIj3mts1eSv029jsWPk4xtQR7PbigHBswMdwC2CVVVlSR/l+T1qWepTcX5SR5TVdXXW0usQ1VVN6WeNfWDSQ67KfVzWdXlZ7c2lMo7k1zYUKwZY+J98JLUsyGvHnA6AP10TurC8YGpZ+hul7owfOfUMwXfk7ro2ramZwYfm/Zann0+yX1S/524JX9nrEl9x9p9knylhbx2TPLvLcQdZpPNcF+buuVQk/4m7S0C3HTv+x8kOa/HGO9O/Z3RlnUFz/ukLrS/K3Xh/c+5bWb+NVtHJZsAACAASURBVEn+X5Ivpp5RvG/qixNtzyh+ZZJ7tDxGL8qgExiAJtexGk+9vsgzUxfHm3Bx6hZOb0xdxL9T6jZRn8/U/x3KkFNwB2CbUVXVeFVV/5l61sGrknwpyW+TXJd65sEVqf9B8pHUC/E8oKqqbguZtp3nZalvGT8y9T82rkxdSP9NkuOSPKSqqs+kLpJ0uryhHC5P/QviMUm+n9tmDw69qqpKVVUnpH4fHJ76NuvzU5/nsdTvhz8k+WmS05O8I3WbgP2qqrpwEDkD9OD01MWJA1IXsc5Oclnqv1fWpu5xvTJ1YWDf1AsFrm0xn4elvjW/CX+d+iJq09bNGn1WNl77Y0tcn+Sw1K0Gmvb81M9/a7A6dau8NyVZnLpdz26p6xU7pP77+oFJXpDk/em+yPzmWr6dlGZ/j9kx7ayls1eSxzUcs9fFUh+ZerZuW65OfS6flbqgPlWrU8++vk+SU1rIa5052bgl4UyyVfx+voXu3mCsd6X5C3KdrkjymdTv8Tukfr9/PsktLY8LAMCWKvUinp0+Mei8AJhUv1p33JxkyTRzPDTtto9oqqD4wZbya7pH+kjqgnLTeX6wwRwH0VLmz6nvPNx9Gvnul/p1+vVErJ9N4TErG87/a9PIe3Pe2HCONyTZqcecPt1wTutvl6WZdR1GkpzYYp6rs/EaT9Nxcgu5vbKBvPqdc693cXy+oTxuSV0AH5RdU991+6P1ctJSBgCgDaWUY0opky4EVOqe8GNdCu5tzLYCoDn9KGzekN4XlHtei/m9vMfckrqf8w0t5PaxBnLrZrc033P6+jS3oGM/C+5jSd6XZlqyjKZ+r352Csc+t+HnsSbJHRt4Duv7acM59rpg7J6pi81tvA9uSfKoHvNb30iSr7eUa0nyrw3keHILeb2igbz6nXOvBfemLmCe32MeTXp0kk+lblcFAEDTSimfmCief7OU8sJSyl1LKXNKKTuVUh5WSnlnKeWWLsX2b5VSNndLNQCD1XZhczzNtX/4Wks5fqCB3P6+hbyuSruzHV/XQs5NtdTpV8H9hiRPbijnLbVdml9g91UN5ne/hnMrqYt4vXhLCzmt297QY27d7J66vWIb+V6eegHeXpzcQl5H9ZjTIHLuteD+rYbyOLvHPAAAGBbrFdy3xK9KKd16ugMws7Rd2Hx/g7k+vqUcm1iM/Nst5PXqBvKazLw0//qf1lBu/Si435jksQ3lO13vT7PP6bsN5vbvDef2iwZy+knDOa3bzkvvxetNObylnEvqBV17cXILOb2sx5wGkXOvBfezG8rjwh7zgE2yaCoADLe1ST6c5BFVVf150MkAMFAXJfn/Gox3RupCbNPu1OPj90yzrSiS5Ka0105m/TG+0XDM+Ul2bjhmG0rqRU/PGXAevbZY6fTIJPdoIM5I6pY3Ter1ue6X5EFNJNLFMWlvceaPp+7t34bDWorbizLoBAbgpobi7Jve7wKBrhTcAWDmOSr17dbvSz2D71dJrkv9D5O/JPl/Sb6Q5LVJ9q6q6uVVVV0zoFwBmDmOTT2LuCnjqXtKN22PHh//1DT/b9kvJrm24ZjdrGo43pz03q+/H45L8j+DTiL14qrfbzjm8xqI8dgk+zQQZ51bk3yixxhtrQt0YZJTWoqd1GsENLmg8Pqe0lLcXmyLBffrG4y1NNNbuBkAAACYIdpq3XF5krkt5PvuFnK9pcecPtNCTk/rMaepaqNP97sbyKvNljKXJrldAzk25SVp9vn9Okmva+h8pOGcprKI7OZ8seGc1m1HN5Db5uye9hZ7vUsPeZ3cQj5H9pDPoHLutaXMexvO57epL6ZYC4vGmOEOAAAw/D6eelZr037TQsw56a2w8YimEllPk724J9NGi55HthCzSW9PfafeTPGZNHsnyF+lt9dgbpKnN5TLOksbiPHwBmJ0c2pLcdd3Veq7RNvQxvdPL8qgExiACxuOd7ckX05yQeq1FBZkZl0kZAgpuAMAAAy/ttp1tNGyrMr0Z+PfPnVxpEkXJ/lTwzE35arUrXqa9NAkow3HbMrVqWfIziTXJ/lcwzF7aSvzhCS7NpVIkt+n99ZFd0qzLW7WuSr1Qqz9sLyluArug9fWe+geSd6UZEXq765fJfla6hn1RyVZlHptg5n6fcsM0taq0AAAAPTHdWlvhvbVLcWdm+m1lmljEce9MtxFq3mpF5K9aNCJdPG5NDubvCnLkry4wXjPSvK6JGum8dgmesCvb1l6v6jzgCYS6eJn6d9n7byW4j6wpbjTNczfXdP1o9SftdktjjGSugB/j9QXxdZ3a+rZ8P+b5Jfr/ffXqVsZgYI7AADAkPtZmp81vU5bi3JPt6XMXZtMYiuyb2Zmwf0Lg05gE85NXSC7T0Px7pBkcerZsFtilyRPbCiHJFmb5KMNxLlrAzG6+UVLcfs5Vhsz/3uxLRbcb0zyzQxuwei5qS9KdV6YWpu6DduPknwndVujn6deyJdtjJYyAAAAw62tmZxJcm2Lsadj30EnMEPNxPNyc5JzBp3EJJY1HG86M9WflmS7BnP4Rpppj9RWUfn8luJ288fU7YOaNtM+a21dbJ3pvjjoBLqYleReqb8LPpi69c3lqRcxflHqxXzZRii4AwAADLc2C+7TafvSpplW7Jop7jzoBLr4bmZ2e4WPp9n8nppkpy18TNPtZJpYLDVp73N2QUtxuympe3A3bccku7UQd7q2xRnuSfKptNfyrEm7pW45dXKSPyf5ysSf22yHwwyg4A4AADDcLmwx9ky7Ff4Og05ghpo36AS6aPNCUBOuTHJKg/HmJfmbLTh+rySPa3D8P2fLW9psyu0bitOprRZV/R6vrfMzHdtqwf2GJB8YdBJbaHaSJ6We8f67JP+QmfndTQMU3AEAAIbbdS3GXtti7OnYftAJzFAzsWjzv4NOYAoG2VbmOWm2JvPRNPd5betzdkNLcfs93kz6HtpWC+5J8s60e8G5TXulzv9XSZ4/4FxogYI7AADAcGuz4D7TZrjPpELXTDITC+6XDDqBKViRZgt2CzL19j5NFtlKmr140NbnrI2e6oMYbyZ93qa7APXW4OYkL0iyZtCJ9OAuST6R5NPZ8pZUzGAK7gAAAMNtW5rhPpMKXTPJTOwH3Ob7sinjqXsrN2U0ybOncNz9kzygwXHPTPLbBuO19TlTcG/erJbjz/SC/jlJXpHhn+n/nCTLk+wy6ERohoI7AADAcLupxdgzreA+7EWVbcm1g05gik5Os3dyTKWtTNOLpTbdGofh0XbBfSZdXNiUE5O8LDPv76st9cjUi6rOxAuobCEFdwAAgOHWZhF6prWUuXnQCTBlw1JwvyjJ6Q3Ge2iSe0/y85HUs1mb8pck/9NgvKS9i3j9bpnR1nhtXuTcUqMtx79dy/Gb8pHULZ2GoZXVZB6burc7Q07BHQAAgE0ZH3QCHWZSoYvJ9bt9SC/6uXjqAUn2aXCsTya5pcF4SXsXthTcm9f2DPdhKbgnybeS3CfJ+zLcs91fneTBg06C3ii4AwAAMCxmUqGLyc20uyMm85UklzUY77nZdO/rptvJLG04XtJewX3HluJuSlsF95l0p40Z7hu6Nslrk/x1kuMzs16rqRpN8u+DToLeKLgDAAAwLK4adAJsldYk+ViD8fZLsn+X/XOTPL3Bcb6X5OcNxlvnyhZiJv1fEHLnluK2dX6mo80Z7lWSvVqM36bfJzkqyV0m/vu9DNcaIIuT3HfQSTB9Cu4AAAAMiz+0EPNjqQtLw7y9vPGzsu05Kc0W5LrNZH9Ckl0bHKON2e1JO5+zJLlnS3G7qVLPcm7a9an75s8UO7QYe7+0d9GiX65OPdP9UakvHrwk9ZoHVwwyqSmokrxg0EkwfQruAAAADIs2CoH3aSEmw+eCJGc3GO+ZSeZ07Ht+g/FvSPK5BuOtr62C+/1aitvNvmmnpcwfW4jZiyYv4HR6YIuxB+GSJCcmeVqSPVLPIH9hkncl+VrqWfEzaRb8UwedANPX9uIKAAAA0JQ2CoH3Tj2bcCYVWhiMZUkObCjWbkkOTfLliT/vknqGe1M+l/YWpm2r4N7PFhltjbUtFdwf1GLsQStJfjmxrW/H1H8n3DfJ3Sa2/ZLcPXWRvp/uNTFmk+tL0CcK7gAAAAyL81qIuWPq2bAXthCb4fLFJO9Pc73Gn5fbCu5PT7JdQ3GT9trJJO18zpLkAenfxa22Zmf/tIfHrm4si9u0WXBf2GLsmeqGJD+Y2DrtlOQeqYvxj0jy6CQPyaYXSG7Cw5N8tcX4tERLGQAAAIbF5alv+2/awS3EZPjclOTTDcZ7cm7rgd2tp/t0/SLJdxuM1+mytDOTe/ckD24hbjdtFYu/38Njb20si9vcvoWYSbJn6r7n3Ob6JD9O8okkr0rysNR94V+X5E8tjXnvluLSMgV3AAAAhsn3Woj55BZiMpyWNRhru9T9ovdOc61qknZnt6/TS2F5Mk9pKe76dk/y2JZiz7SCe1sF2SOiZjgVlyR5b+r2L6e2EH/vFmLSBz48AAAADJNvtxDziUnu2EJchs+PJ7amPD/Jc9Jc/eWWJJ9sKNZk2vicJfUilW3Xop6XZHYLcX+XusA6XVc1lch6dk2yT8Mx5yV5ecMxt3Y3pP6c/7rhuHdqOB59ouAOAADAMPlymu8BPSfJKxuOyfBqcpb749Js8fJLaadw2+nLmz9kWu6a5LCWYifJaNr7LPc6g7mtxS+bbtPzmiR3bjjmtuCmJB9uOOa8huPRJwruAAAADJOL0k67i9dkOGYT7pTkLXGBoE2fTl08a8JI6iJzU/rRTiap10roZYHQybw1dWG8DS9IvbBlG07p8fGXNpLFxpq8gHGP1N8vTM+PGo7X5ELL9JGCOwAAAMPmv1uIebsk/9VC3KbMS/KG1G0t3pZkl8Gms1W7JskXB51EF79NcmYfx/ufluI+MPUFrqbtluSdLcRNkivSe5ud3zaRSBfPSTMXdXZM/b7fvoFY26qbG47XRt9/+kDBHQAAgGHz0TRf2EiSp6edQmAv7pDkmCR/SPLuJLcfbDrbjCbbyjTlpDTfTmkyy5KsaSn2vyV5ZIPxRpJ8Iu2txXBikrU9xvhd2imgzk39ndhL3/p5qdsVPaCJhPrgM0lekWSHQSfSYb+G493QcDwAAADY6lyRumDW5NbmTOftWsi3qZxPaCm3takXdhy0B6XuB3xTuuf55gbHGrb3ZT9USf5f2nmPTWdbk2TPVp9xd5+aZr5T2S5Ncr8GchxJ8pEW81ydZK8G8kySn7WY52dTF9+31F1Tt+nq13v5+dPIsdMPJmJdleRdSe7VQMwmfCHNnqvj+ps+TZk16AQAAAZh8dKVby7JsRvurc5ZvmT+AYPJaHAWL11xWEn1pY7dNyxfsmCngSQEMDXvS7Ikzd+5PZrk5CR/leToJGMNx5/MrqnbQxyR5CF9HJeNldQzyttqUbKlvp7kkgGM+/4kz20p9h5JvpnkRUm+Ms0Yu6T+vLa5EOsXk1zcUKxzk9y/oVidnpV6hvWRqQv7m7NTkqOS/PPE/w+j3ZK8cWI7N8nHUs/Uv2IAuRyU5t+Hv2o4Hn2ipQwAAADD6H9Tt1FoQ5V6Bvl3kjyipTHWuWPqAtlpqWf8fiiK7TPFx9JeS5Ut1a/FUjt9P+31ck/qgumXk3wuyT234HFzUhfqz0+7xfbVSf6lwXjfbDBWN49I8pMkpyb5uyQPTb0YdJX6gt4Dkjwv9Xv74iTvyPAW2zs9JvWdT39Oclbq9mD37tPYC1OvLdL0xOYLGo5Hn5jhDgAAwLD6pyRPS7JzS/EfnuR7SU5P3d7l66kLcL3YPXVh6OAkj0u9gORojzFpx2WpZ17/7YDzuCT1BZlBeWOSJ2Z67UqmokryzCTPSHJ26s/Z91PP7r0myY2pi8V3TnLfJPOT/E3qGfJt+2CSXzcY78wk42l3AuxIkidPbNui0dTfrY+b+POfk6xKvejtj5Ocl+SWhsZ6UJJXp25D1vRrujb1rH2GkII7AAAAw+ryJG9N3faiTYdMbDcm+WGS76YuCF6U5OqJ7ZrUixZun3rG6K5J9k7d+3nf1DNLH5DmekHTH8sy+IL7yel9wc5e/C7Je1K3HmlTleTAiW0muCwbtR/s2aVJvpW6/Qj9cefUs/qfN/Hntalnjv8qyW8ntkuSXJm6Fc2VE8ddP3Hsjqm/2++Q+vv7rqkvxh6cLbsrY0t9P8m1LcanRQruAAAADLMPJjk0yeP7MNYO2XDmJFu/01NfWNl7QOOv6yU/aG9LfdHpYYNOpE9K6pY117QQ+3NRcB+kWanvlLjvoBPZjM8MOgGmTw93AAAAhtl46pmLfxh0ImyVxlLPMB+UlalnmA/a6iTPTnLdoBPpk/9I8o2WYn8q7RTy2XrcnPp9wpBScAcAAGDY/SXJs1K3fIGmnZz6ws4gLBvQuN38NnWv6rFBJ9Kys9Ju+5zrk3ykxfgMvw+kblXGkNJSBgCgUynV4qUrn5mMLClVuX+S3ZJckSrnpqo+uPzF87/Z7WELlq54/EiqyRY1uyF1Meg3qaqflmr8lBWHL1iZqirdDl68dOWby0a9Q6tzli+Zf8BBJ5+53azx8ZdVJc9Ocvckt69SvnzGkoWHrX/0QUefOWv2XmNHJNVzU986u2OVXFyS0zI69oHlhy9uciEwgEH6XpKnJvlqku0GnAtblwuTrEiyuM/jXpXkS30ec3NOSfKy1AXjasC5tOEnqb9Hel0ceXP+I8lLkuzS8ji9+N/UF1meNOhEtjGXJvm3QSdBb8xwBwBYz8ITlu+8aNmqr5aq+mypysIke6ReKGnPlDw94+XMxUtX/dM0w+84EW//lPKKarxavmjZynMXnrB8ny0Jsvik0/eePTb2narkvUkemeT23Y475IRv3Xn2XmM/SKoPp16AbPckc0tdoH9lxkZ/sujElc+Z5nMBmIlWJnlaklsHnQhbnUHMNP9EZuZ7eWmSfxx0Ei34Ver1IPrRNufyJMf0YZzpuih1z/4rN3cgjRpP8uJsO62btloK7gAA/2d8u2p09JQkT5jkoKqk/OshJ644oJkxq0dVoyMrH/35c7ef2vFl+zI+60tJ9aCNfpLq/2aaLf746TuMj65Z2e249eyQKh8vpTpki9MGmLm+nmR+6oIWNOWU9L/4OJPayXR6d5IjkqwZdCINOTfJ/kku6+OYH0zy7T6ON1WXpS62XzToRLZBb08y2d2yDAkFdwCA/1M9LCkHVcl7ZpWRvdeMjmxfVeX5Kbm588DxVK/sfPRoyViS71Ulx4xUZf74SLlvtWbtHvtffPZoGRvfZbSq7lWqvDrJtR0P/audrr3lyCkm+dCJresTWPc/Zc3ovyW5d8fPS6py7JrRkTvPuunW7aqSBUl+lyovm+LYAMPi3CSPSHLeoBNhq7E6ycf7ON53k/yij+NNx0lJnpiNf68ZNl9IsiD9v6CyNslzUrcOmil+n+SxqdvJ0F/vT/Ivg06CZujhDgCwnio5/owlC9643q5PLVq26tEp5RUdh+7f+dgzjly4PMnyjfbX/7l2Yrtg0YmrdklV3tYx8KGpF0iaqpUjpRwzZ/zmH63OzjuPj65ZmKo8LEkWfGzF7lldHdmls+oHlh+x8P9n787j46rr/Y+/PpOkC3RjawVZBEHA0pYuXGRtC0WBq4IUCoJQEAVFQdDrBRXKtICKPy8qIIuCXVgtLQIKiAWSIiBck9KmFC+Csm+lhZbuTTKf3x/fSTuZOTOZSWZJ0vfz8TiPJt/5nnM+58xJ0vmc7/l8p6R8//hnf/vI0W7VL6B6xyLS87wGHEQo2/BdoKqy4UgPcCvhWiqHW8q0n86aB+wPzADGVjaUgq0Bvg/cBETOp1MGbwBfBB4hlB6spEbgaOCdCsexpUkA05KL9BBKuIuIiIhs5sSaf5LZ6s8CbRPuxhDcLWrC06N+9/hYa/HjE8boGOzl4QNUyoeozM90ju+Wb5Dm9ujGt+yYuvj45mTTWkKd19sAqjYywY2MEjXekrgmve0vX//cK0fd+tgfcFTLXUR6onXAfwNzCAnMYZUNp9MSQB0wE5hb2VC2SC8Qnp44uMT7WQX8vsT7KKZXCWWcLiQkDbeuaDT5eRo4E+gKk8c/TUi63w/0r1AMtwHnAasrtP8t1fuEmu1/qnQgUlwqKSMiIiKy2bK/fPVzGfUq3W1NRN/qcVPr2oyW/OyNjww+6tbHHiPhdW5caHCYw8fIb8RS3h+w3O37Kcn2TGZjIlpXPHruUa9Hb1AlF0Skx/tfYCRwOl0jwVaoBuCHwO6E0hezCKNzpfzKUVf9brpf4jMBXAPsRRgx3lVru/8TOIlQNqUr/S6oJdzI+XeZ97uakPA9g+53zXVnLcCNwN4o2d4jKeEuIiIistmbUY0G69tbcVy8tjpRXf0wzhHFD6uN9+adM35hrg5ubBfR/FaOVd7uXEgiIt1CC3A78GlgMvC3yoaTUxNhJPt/EZLsY4CfANE3TqWcfk8YgV5K3aWcTJR3gG8CQwmJ91Kfq3wtBL4G7Ed44qVSJWRyeZ4wT89vKH18DtxBSPhOL/G+SuEY4HjgF0A94fd7d7AB+C2wD+GJgg8rG46UihLuIiIiIptEjmTHqxIb21uzehc/wYxRES/dHTPbv0/L2q3nfe1Im/e1I82d8zoeo2eMwBcRkYI0E0aIH0xICl5DKIlRSQlC/eTrgeOAbYHxwP9Q+dikrTXAXSXcfiPhiYzu7iVC4v3jyX//RrjOy+kDQm35gwhPuNxK1x1532oFcC7h99NDFD/x3gL8gTAX0VfovoMulhFK8HwXOADYhpCE/zEwn3AeuwonXP/fBnYGzgFermhEUnKq4S4iIiJSBBY9sn3RIW/+9bR4PN7mA2Ysxq7e4Y9PsXZH25uzPGLzH8+xyk4djUZECrZDpQMo0HqImIK553gB+F5y2Rv4HHAUMIrS/W5MAP8iJFYXA88QkjEflWh/+ehu12WlnZtcpH2rCCPdbyJcZ8cklwMJT28U0zrCz1UdoUzH3+g+I5/TPQP8JzCcUArrJCDv+X4iLAL+SHh64rUC1jsruXR1q4A/J5dWuxLm7RhGOI/DCL/na0ocSzPwIvB34FHCxMJLS7xP6WKUcBcREREpBvfBESmp59KT7QAJ55CSZq/c67GMPQyacPO8XbPUcd+/lOGIiHQTLyaXa5PfDyb8fhwK7EKYk2NnYAjQGxhA+EzdnzCCsXVE5RrCyNrlhFGY7xBGqb+S/PefhMmuRbY07xOeLpmV/H4bQgmV/QjJ5I8nl48BfYC+wFaEn7dVhETmCsKNwDcJ5fJeJ/xsLSDcQMs+x0331Ah8P7nsTRitfwDwieQyGOhF+H20Krl8RLiptyS51AJb4hOSryeXB1Paqgm/w3cj3FTdmfD7fadk+wDC9bYVYQ6mGmAQ4cbzasITEs2E3/Gty3uEa/DfhJHriwk3f2QLpoS7iIiISDEYKzOb2Du97ajfPn4s+GGlDKWlF4/GmlhL+LCwOZ6q2HeBC1PbPvvbR3b3UANTRETaWgr8JbmISPF9SBgB/GilA+kmWm8KzqhwHN1ZM+FGTa65jUQ6TQl3ERERkSIw8yfd7czUNoeDPnvLY1e2uF+3dazP2nVsmIj7L0sdy2OTJyw/6tZHb8HtgrSXLphwy2OrzFpubIrVfFDtLYd6wm4gjCITERERERGRTtKkqSIiIiJFsKr/VncSMbGdw49iZu+u8w0f4UzH6YUxvdTxWE3LD4F/pDcbXIpXvVXTklhnCZsH7I5zU6njERERERER2RIo4S4iIiJSBH+bdPA6r0p8Ec/5iOpKc58E/G+p4/nLGZ9bE2upOdKdBTm6rTXzM838kVLHIyIiIiIisiVQwl1ERESkSB4966jFiV4+wuAqwiRVawkTLC0x+HkLjPjLORP+VK54Hjn38Hea34odaG7n4swnTN63AXjZ8RuqzEb95ewJd5QrHhERERERERERERERERERERERERERERERERERERERERERERERke7nUsDTlr9WNKJM+cbYHY6lknR+REREpA3VcBcRERERERERERERKQIl3EVEREREREREREREikAJdxERERERERERERGRIlDCXURERERERERERESkCJRwFxEREREREemYKwFLWw6raEQiIiJSUUq4i4iIiIiIiIiIiIgUgRLuIiIiIiIimXoDpwDTgUZgGdAEvA8sBuYAXwWGFLhdA04G5gHvAhuBt4B7gLE51jsa8BzLquT2ngSuByYk91UJA4BvEs7Ry8AKoDkZ39PAVGDXdrZxKZnH+Nfkax09h62qgK8BtYT3c30yzl8Deyf7HB+x/1UFxtkdj0dERERERERERESkqE4lJD5zJbhbl79FrJ8tuToQeDDHthLAD7LE1F7CPVts2RLbxUgUpzPgW8DKPGJbT0i8ZxsEVopzCOEGyf/mWH8N8BXKl3DvascjIiIiIiIiIiIiUjTXUHhSO11UcvXvhBHI7W0vQXQN8I4k3B14CeibZ4ydSbgb8JsOxHc30SPxS3EOtwKez2P9ZuCmiPZiJ9y74vGIiIhIJ6mkjIiIiIiISPBN4KKI9hcIJT+GAL2AvYBLgOUFbHsMMA74ObALIQn+FWBdWj8Dvh2xfgvwLGFU+BHA0GQ8VcAgYB/gAsLo8lR7Al8vIM6O+k7Efhy4EdiXEOPngbfT+pwMfD/PfXT2HF5FOG/prgZ2Tm7vaOB14Nw8Y+qMnnY8IiIiIiIiIiIiIgD0JyTQ00cBP5d8Lcr2wE8i2qNGMztwQ0Tf6yP6vdnRgwAui9jew3nG2NER7gOBDyP6/TpieyMINw9S+60Ets1jv505h9sSyquk97spYnt7Axsi+hZ7hHtXPB4RERHpJI1wFxERERERgWPITPoCnE/2xOQyctfXTuVEJ+efjWgbQvYJT8cCvwCeAN5JxpaaRJ0Wsc5uecbY6zTzDQAAIABJREFUUccQRrCnagGmRPRdBDye1jaAMEFtezpzDo8ilGBJ97OItheBB/KIp7N62vGIiIgISriLiEh2hUySJqWnyc5ERErrkIi2pcBTRdr+MuCNiPY1EW3VhFIxqQYDjwF1wIWEmt4fA/rlse9sI/SLJercNZK95M4LEW3j89hPZ87hmIg+K4F/Z9nXc3nE01k97XhERESE8EdbRERERERkSzckou0Vwg3OYshWJmZ9HutWE8rCjCpSLMU2OKJtJIWduz3y6NOZc7hdRNtbHdhXMfW04xERERE0wl1ERERERKQcokYtA2zMY90TiE623w3sD2xNKDdiwHkdiq5zinFTIqqcT7rOnMMoueIu1o2WXHra8YiIiAga4S4iIiIiIgLwXkTb7oQkdqWTlUdEtC0CTgMSae27lj6cDEuLsI1SfzZdFtG2Y47+O5cqkCLpaccjIiLSY2iEu4iIiIiISHSt9sHAweUOJEJUyZbnyEy2Q3Q99VJ7OqKtgc2j7vNZdilxjPURbdsAH8/Sf2QJYymGnnY8IiIiPYYS7iIiks2VZH4YPqyiEYmIiJTOw8AHEe3Xkn1i0oHAFSWLaLOVEW17R7QdS2X+Vv8ZWJHWNgo4NI91PwM8AOxW7KDSzCOzhIsB34no+ynguBLH01k97XhERER6DCXcRUREREREYBVwaUT7KOAZYBJhpHkNYYLPC4B/ABPKENuTEW0HEW6ODwH6A2cCd5YhligrgGlpbUa4ifFTQp35bYHehLInE4DLgSXA34AvJPuX0ofAzRHt30vGsiPQB/hsMu5eJY6ns3ra8YiIiIiIdHt3EeqRpi7Ts/T9RkTff0T0uzSi31+TrxlwMmE0zruEyaDeAu4BxuYZ8wDgm8Ac4GXCh7vm5PaeBqaSvW7p1sDzEfFl+2D6ecJj2ql9m9JizXW81cDXk9+/D6wH/gXcSBhlVOrjzSfGPsCFhCTC+8nX7stz3UrFXIzrqDdwCuF6byTUQG0inIPFydi/Skhg5FKMY21VDZwLzE/Gsz65zeuAvZJ9jifzvKzKc/siIpK/X5L5+zbX8reIbRTyN3RClu2m1jTvC7ySRyxrgd9FtL/RiRjz7WfAb/OIMdvyiQ7uF/I7hwBbEf3/wfSlifB/tnz+7hb7PFb6eEREREREpIPKmXAfCDwY8VrrkgB+kCNWA75FeJy6vQ8U6wmJzqgnePYlfLBIX+e0tH47Eib/Su93SZ7HO5gwEi1bjBuAc8pwvLli3IVQ+zX9tY4m3MsRc2evI4BTCQnx9mJ0ohMoxT5WCNdb1HvRuqwGvowS7iIi5fQVwiSqHf17UYrk6jDgzRxxrCAMGIj6f1s5Eu4Q/kaeSyjNk8+5S10+0Yn95nsOIdxQ/98ccawh/N09KeK1qIlKK5lwL8XxiIiISCeppIyIpPISbLMPIYl7bI4+BlxFdM1RIzwuez1hRHF7egNTCCPX0x9N/gfhQ2i6X7P5Q54BM4Ad0vr8Cbg6j/33Ae4n94RlvYCbCMnfdMU83mz6An8gPN4dtf9ClSPmzl5HANcAd9D+yPVcin2sWwOPEf1epPaZBXyuoEhFRKQzbic8pXQq4f8FjYQnoZoJScrngbnA2YQbouWwGBhB+Fu3hDCafXXy658nX/tTmWLJxgl/J3cGziKcxyWEc9YCfAS8BiwEHiGUmzkJ2B14tUwxvkcox/N1oC4Z2wbCk2U3EEoI3UW4IZ5uaXlCLEhPOx4RERERkW4raoT7rVn6dmaEe+vy/wgfvvoQRpSvjejz+4htXhjRL0H4ALEPYdTzfxLKiqT3++8sx3NTRN8ngCrguxGvvUKoO5rv8SYIo5p3JCRcxwEvRPRbQRgNX8rjzfWeRC0PtLNu1Eiscsbc0evom1m2t4S2NXn3BC4mfFiNGrFY7GP9VZbtTQM+Rrh+jgBezBK/RriLiIiUxgNk/t29raIRdU5POx4RERERkS4nKuF+S5a+nU243xDR9/qIfm+m9RlImBAqvd+vI7Y3gjByKrXfSqIT5X2ABRHbnUEoAZLath44IGIbuY73moi+uxEe6U3ve3mJjzdX8vpRwmjwrQg3B04nJIBzrZuecC9nzB29jvoDyyP6PZd8Lcr2wE9KfKzbEX3D4JcR29sdWBfRVwl3ERGRwkyl/YluJ5D5d9yB40obWof0tOMREREREem2ohLuv83StzMJ9wShXni60yP6NtG27MYpEX2aCYnKKPMi+p+Xpe+ehBHm2ZLRrcu3s6yf63h3ztJ/VkT/hpTXS3G82ZLX84iuA9reuukJ93LF3JnraFJEHwcOzRJjNsU+1pOzxJVtotU7I/oq4S4iIlKY2wh/Q+cDkwllBXsRbsKPIZQQTB+A4YSnITtSeq/UetrxiIiIdHuq4S4iqRIl2OYyoifqWhPRVk0o69Iqqg56I2G0cpQXItrGZ+n7MqHuqmd5HWA2YQR1IZaTOcK61aKIthFsTnyX8njTfZ+QLO6scsVc7OtoKfBUHvtNVexjHRPx+grg9Szbi7p+REREpGMOJzzd+Aqh5vlHwN8JJeB6p/V9ic03yruqnnY8IiIi3VZ7oxtFZMtSiv90Z0s+r89j3fT65gAjKSzOPXK8NpcwsVfURKpvAF8rYD+t3i7wtSpCmZGllP54W71HmKysGMoVc2euo6hJUl+h8Ou92McaNTL+rRzr5rq2REREpPiaCSUXf0C4Kd7d9bTjERER6ZKUcBeRVL2ytPftxDajRiADbMxj3WLcAIiq4d6qL3BQltd2JCRTnyhCDPkq9fG2ihop3lHlirkz11GxlOtYRUREpHTOI0ywfiRhnp4dCBOVb0UYFb4UWAw8DdwNvFuZMPPW045HRESk21PCXURS9cnSHlU7uxyWFmEbuX7PXUso6ZJtvbsISfdC4tipwNdagA+SX5f6eFvlMyo8X+WKuTPei2jbnVC3tJAkerGPNaoUzcdzrJvr2hIREZH8rAL+lFx6gp52PCIiIt2eEu4iW66okcH9svQdWcpAcngaOD+trYHo2teFOoPMkjFO28mjdgJuB44m//r22xEmTY0qgbJ/RNsiNtdSL+Xxlkp3iPkp4IK0tsHAwRRWx73Yx1of0TaIMGlqVB33qOtHRKRoahc0XmrOFW1b7clxo4cdVpmIMuUbY3c4FpFu7njgD2ltqwmTtYqIiGzRNGmqyJYrarTuQbSdbBJCUnJs6cOJ9Gcy60uOAg7NY93PAA8Au0W8NhS4Ia0tAUwEXk1rPwq4NI/9tTLgooj23ZLbT/dAytelOt5S6g4xP8zmpwhSXUv2m0wDIT1RU/RjfRRYG9H3uxFtuxM+2IqIiIiIiIhIF6aEu8iWK2pk7/bALMIkk/2AScB9tB31XU4rgGlpbUZIoP6UMOJ3W6A3oeb6BOByYAnwN+ALZMbeD5gDbJ3WfjVhlM6pbB5x3moKcEQBcV+UjHunZGzjCcna9Fr4K2mb+C/F8ZZad4h5FdE3TUYBzxCu88FADWFS0wuAfyRjTVXsY11OmLgs3QWEZP9OhDJPE4BHyF7ySURERERERES6CJWUEdlyPQj8C/hkWvupyaXVR8BvgHPKFFe6XwKfpm35l37AxcmlUDcD+6S1/S8hMQohMXo5cFXK61XAHYTSOu1NNFUPNAGXJZdsnDDJ1ftp7cU+3nLoDjHfCOwNfCetfShhorEor0W0FftYf0h4imLflDYj3CBIvUnQDNwEfKMD+xARERERERGRMtEId5EtVxNhZG96wjfVW8AxwHNliSiaE5L93wA+7OS2vkHbmwkQbiicSjgfrX4KPJ7W72PAnWSW3Em3nlD6I1dt8A2EY7oz4rViHm+5dJeYLwROp3OTnxb7WNcARwILcvRZC5xJGOUuIiIiIiIiIl2YRriLbNkWACMIJVCOJdSXjhFGvt8LXA8sA4ZXKsAkJ4xMv41wk+BIwmjzIcA2hKTlh8nlPcINggbCaPNXk9sYBfwiYtvfIhxvqgQhMbsQ2CGlfTwQJ/fIdQgJ3XGEUdCnEUZW9ydMpDovGcdLOdYvxvGWW3eJ+XbgHuAE4LOE62LHZIwrCE8wvAg8RHgKJEqxj/Ud4EDgq4SbP0MJ18sbwF8IteZfRDXcRURERERERLq8StVlFhHpCS4lc2LNJ4HDKhCLiIhIp9QuaLzUPP3vmj05bvSwLvN3Ld8Yu8OxiHRzxxPmP0q1mjBoQEREZIumEe4iIiIiIj3EQy+91LvvqrVfMrfPAaMJEzAPBFsB/q5hL2I81LSRByd8Zth7+W7X3e2JBc9PcvxrGMNwtgXex3k6EeP6I0YNnx+1Xm3DoqMNezjHpldjrDH85YTbQoz7xo0c9piZeUEHXgTPPPPSgPXVa08zix3p+P6EyeT7YSzD+TfGvOpE1a2Hjhn6erZt5Er0d/Qctpo9e3bVDnvsfZbF7DTc9gNPPj1njyQSiWuPOGDEi7X1jcebZSZBx40enjUJWozjLoM+hKfAjgX2I0x2vg1hYvT3CCUSXwCeTS5LgJYc2+sNfAlI+zmJfNot/efkaMKE6dmsJjzt9jLhacn7gMcIT8hFyTWAow+hjN0phHmXtgfuJ/qptwGEJyuPJEzkHt7H8LTqvwlPWd4K5PM+VgNns/nJu36EJzUfJjx5l+tJTRERkS2eEu4iIiIiIj3A/PrGU33VumtwG5L5qm8PbO/4fjgTq2t4Bjgon+3Oq68fOP+5xXcSkp2pacOdME6MORPr6hf/aNyYYT/pQNj9cPo5NsTgEJxvzV+w+Jkn65ecXK4Eb0iELz5vPet+DDbA0/OizhBgCM5BzdZycd2CxqvHjhw21cwS+e6js+fw0WcWD6mu8T8CB4R1N23gk+DnxWJ2Zm3D4nNxX92VjrtI9ickmXeNeK1/ctmTcD2fnWz/MnB3lu2dClxDKAWXbvvksh8wEfL/OUnRL7kMAQ4hlC98BjiZ/JLdrXYBHiAcfy4GnAf8mJB0TzckuRxEmOD9amAqoYRilB0JNxvS9/tJ4NvAWcDXgXXtHoGIiMgWSpOmioiIiIh0c3UNjde4cUcySVpE3qcm1us+PJkojmaYX1XXsKhY5Vo+02wtjz399NN9i7S9rNzd5i9YfLOHeWuikpXpeuNMqVvQeKe751mes3PnsL6+fqvqan8MOCDH+lsZPgPj6LwiKstxF0UfwgjxqGR7R1wD3EF0sr2UPkMY5Z7vNd2XUK4lKtluaV/fTCHvI0wB7iS6vOzWyThzJfm3BmYRng4QERGRCEq4i4iIiIh0Y3X1i75JmAA93QuGnVxT7UP6+cZeTtVeZlwCLC9g82Nwxhn+c6/2Xfyj/n0NvkLm6FYD+3b6ypaItRg86/hUPHZEzKqG1lT7kLGjhlU1+cZBiYTvg9kFwMq0Vffc2Kv/1wuIs0PqFjR+hzBaN5VjdqM7+zb5xkEJt88Db6d2MOzk+QsWfz/P3XTqHK6xXldhDE1vd+fqlqrEzv5R/74JEkfjvG5wbj4Blem4i2ECsFta21OE0dr9CYnpPQilVH4PbMixraw/J4TR50OAXsBekPPnpIVQtmYqcASh5MoQoAoYBOwDRF7TZJ7zbEYnlyipifLo9xFuBPZNxpPxPhKON+p9/HFyvfTtXUEY+d6HULLm34RSNyIiIhJBJWVERERERLqpJ5/8v/7NsY1XZlSHdl9Yvb734Yceus+qlNaXgatr6+tvjcV6fS/vnZjdOHbU8NTk3B21DY0HWSiVkeqQ9FXHHTBsHqF2dJSVyeXFuvrGQRjT2u7XjyHUiy6JefX1Aw27PPMVu3HcqGGpx/bg4wuePzbmiQW0HbD0o6efXnLLwQcP/aDdnXXwHD799JJtN9JyTvrmHG4eP2b4JSlNjzz+90XHxMwaCUnjrMp63J23e0TbpYQSLa1eSS53Emq7XwKsT1unP3BlxLYWAocTasG3eplQduVWIOrnJK9rmpDsnpb2eqHX9GOExH4Docb8BGBM8rWBQMT7yI20va4eJJQyyngfgVuA1vdxO6JvCFxLGBXf6nFCHfsXCAl4ERERSaOEu4hIx11J9Ic3ERGRsmjp23RMcvLNNhw/Py3Zvsn4MWOWAT/IcxduzWTUFTezZ3FPTxYPcXeLmvD08QWNY6uc4z2M2t2LzXWuc0kf2VxU1bGaY3AGpTW3NDdXT0nve8So/RbVNTQ+Tkh4thqwsVfzKcAN7eyqw+ewqXfiKGCrjNgT/CwjxgNGvFhX3/gAxom5ginjcRdD1DV8HPA0sDHitaXAdyPaj4HMnxPg/Cz7gDDZaK6fk7GEyUtLdU0/Soi7Ofn9WuC25ELytYz3kbbJ8VaLCInyNu8jYTLW1vdxAtElb66JaHuFUPLmyzmPQEREZAulkjIiIiIiIt2UWyJjVDmwdNzoEU8VaRfLxv7HsDfSG81ZE9G3uq6uriq14alFiwbXNTQ+FnPqHC4EDgM+RvuJSXD6dzDmvMTcos5d44QD940uJWL+QkTj+Dx21YlzmBgT0WflYQcM/3eWGJ9rL5gyHncx1BGSyKkuBN4jjP7+DaGsyniiE+qtIn9OCOVpCjU4ue86Cr2mKeia/j6bk+1RIt9HspfCiXgfSX0fo661FWSf6HVR9tBERES2bBrhLiIi0vUdTxhJlmo1mR/cLyXUWU31JCEZkM0IwqPnhwE7k5kw+BJhwjoINWq/TZgobU9gm7S+vyTUtb0rrX1FRN+urCPnUaQi3BmSPvOhwStRo8w76M3I1oSvb2/oTm1tbXVTsz0MjCpSLEXlIXGabmRdQ2P0uYtqNfbIY1cdPoeObRfR/Fa2/ma86e2882U87mJ4lfA0YXrplEGE+ulHpLU3ANcRJvVMjTxqktRXiD66XKqBclzT7xHK3eQS+T5S2DGlvo8FXWtk1oUXERGRJI1wFxER2XKdBfydULN1H3KPzhsJLCYkow+geyXQRaTDLGoUNomqyHIebcQGbH8CkYlJuzthsf37+catx40ebuNGDzfcz+t0qAVy2ktN5yXXqOqkjp/DSJ49oerE2j2m8h130cSBLwK1QFM7fUcDMwg3gEshyzXN3cD+wNaESU0N6Mw1nfFERITu9j6KiIhsMTTCXUREZMv0SeBmoCaPvlXA74EdShpR9xSV8BhPKDUgUnJmvJd+FTrsnq2Wejkl8CPSR98Di8aO2u80M0ukNlrMdi1KGrgA5raUiAAL4qX+PGXLMn7NxNgxa/cEO7d3TN3juDP8Mbn0BoYRkt57AfsSSquk1zI/nzDS/eXk9+9FbHN3QmK8kCsvfUQ9hNIqpwGJtPZdC9huuvRJX6Ms7cT2W6W+j1GlaD6eY92dirB/ERGRHkkJdxERkS3TV8lMtr9GmIzuedrWzP0sIbGRyoFJhATIhpT2U4obpojkYh57yvEL0poH19YvOZiO1acuGosuefFcerIdwD2yHnVJecyfNrfzU9sMGsaOHh5Vy7oiDOozssHONo8tXPjxI/ffP7PcR8xHtpc+7g7HncMGoD65tNoKmE/bGuQGHMzmhPtTQMbPSbJPIT8nkdc0mcl2iK6xXkxPE24spGoguhZ7Puoj2gYRbhxE1XHfv4P7ERER6fFUUkZEpFzc7bIZs0e3LvHpszM+qFw6a/buU2bcc1Z8xpwLpsyY+5/nX/tQ70qEKluEAyLa7iCM1EufoC6q72JgDm2T7SJSZlXrah7G+CC9PRZLXFu7ZElkmah59fUD59c3ps9TUAorI9r2Tm+Y//fGY6nEHAmW+DNhjolNHEbV1i88tL1VaxsWfaauYfEDjy14YbeSxQfEanweZEyualUtVd9J7/vXhQs/hXNcuxvtBsedYiRwC7lHWq8FlkS09035+mHI/DkBriV7ObWBZM7nkdc1DZTjms54Hwkj/9t9H4HPAA8Aqe/jo4Rzme67EW27E+aXERERkQga4S4iUibxWX/Yyy22afSQm91CqJ0NwOUz5kw150duVDlgONsOXPvqZbfde/wVp5+wqBIxS7dzZXLJx/YRbVGP3Bfa9+7kIiJlcOih+6yqq190KWY3pL00yta1PDO/YfG06upEXe+mpg/Xea9dWsw+j/klHp5ouayUsZnZk+5+ZlrzQbUNi69saeK6Ps01a5v6bpzopau3ndP4kSNX1DU0TgOuSWk2s9jDtfWNv6aq6u7e63h9xQ691vRb2bRtS6x5aMztEMcnAZ8GJ2Yb0kdNF9Vhw4d/WFffeDOWnvT0781vWLzGvOo3Lav6fhjrv/rwlha/EejV3ja7w3GnqALOBiYDDwH3E+YeeZ1wI2IIob77yRHr/iPl61WEOUgyfk6AZ4BphFJgHwK7AJ8HLiHz5+RJ4My0bRxE+Nt7HSFhPZHyXNMrCHG3eR8JNxd+Tfhb3HqetgWGEkbdJ99HoO2o/+WEmxvp7+0FhPN3I+GmxaGE89ineIciIiLSs2iEu4hImSS8ZdMoYYMma66+vPX7KTPvOQ5jiocPlqk+UZVI3B+fPl0faqTYomq3Rz0SD9E36NNHwYtIhYwbM+JGx36V8YIx1PHfNzXbe6ut18aWGP/C/FeQowZ4EdWsX3Un8GpmWP6j6hp/t7nvxo8MphOSxNPLEVO6saOG/ZJwAzxVPzMutkTLcxt7tyzf6qN16xPW/LY58xyPszlZWRb92HgZnjGCO+Z4PGHNb9uAVevc/BFgV3O/KZ9tdofjTlNNSKzfCjQSks1NwJtEJ3/rCcnxVDcCmT8nIRH9e8KN5I3Av5L9on5OIq9p4EfAu8BHlPea/iUhSZ6qH3AxodTNckI9+LeBeYQJaHO9jz+k7Y0KCEn8S4G3gHXJ7ewO5HWtiYiIbImUcBcRKROL2X+kfPtQ/Ozj3m79JkbsomzrOeyWsH5fLmlwUknVwLmE+rPLCB+MXyaMlEuvm96eSwm11VOXv6a8/u2U9v0i1r8uYn1Prpfu6Cx9o5YP24m7N6H2+3RCImUZIZHyPptL13yVMJIx3V0R+8uW5PhGRN/0xEI+fpuyfpTaiP3c1YH9iORt/OhhFzp2OsWZSLEoDj744HXmfJGQqMtmpWOT3Ox/yxVXKjPzsSP3O8fC74f2fldVxJgxY9Y2N9uRhJHd2azF/AzHHo94LaP0V3c47k54ijAfSdRN5AuBzvycrIP2r2nCKPJyXNMOnEPx3sc1wJHAghx91hJG+T9ShP2JiIj0SEq4i4iUibmNSPn2gdYv4tOn93E858RaMYsdU7LApJJ2JCRQbgIOB7YjJJ8/SUhyPwf09JstpxIe2b+L8AF+GOE8VBNK2exHeDz/VuC+yoQo0j2MHz3s9rUD+u6K+anADMINrPeBZrBlwPOGzTWzs5ubrCz1l8eOGb64ublmhGNXJUdprwVW4ywx/OctVj1i/OhhfypHLNmYmY8dPfzmfr5xZ4ezgNtDrLaM8DTPR+Cv4b7QsEfM+Kmbn+Sxlt3Hjxz5ajlinPCZYe8t/df/HeTuX8eoS8a2AXgZ7IZEwkeNGzXiLrCoUdmRyeXucNyESUD3JiTJryXcnH6BMJq8iXCTeinwLGGk+1GE2ulvR20s6XbCRKARPycsI0wcPpdQyibq52QxMAK4ClKu6fD1z5OvlfOaduBmYGda38cQS8r7yGvAQkKS/KfASYRR6q9GbO8d4EDaDgZIXmvcQCjDc0epDkZERKQnsEoHICKypbh8xpwlWHiMN+Hsd8WZJy4BuGz63ANiMd80CsqMXyTc/mj4lcDBAAb/iE8+sZKPckvxbU1Itu/bTr9mwuPi30hrXw30T2u7lMwJ3p5k88Rt3yaMYi+3FcA2Ee3XAFmf7ojwDKFWbqq7CKPjU00njIhP9w1CSYFU/0fme9Deefwt8LU84k11Nz3/5okUID5j7qVunnad2ZNTJ08s/+Sh0mPUNSx+APwLac23jxs9/PSKBCQiIiKyBdIIdxGRMjF8u9avq7xq06PIVcbIlG4fvL1u+cXTJk+stYR9L2XlncoTpZTRj8lM9Doh0bsjoR7tkcC/yUy2d9T1hJvtRhjBl+78lNdTl+sj+v45S998k8rfJDrZ/gJh8rshhBq4exEmrlue53Yhe6mXYvk6m483yng6fl5ERDLULWicWrugcUKuPuF1/8/09kSMOaWLTERERETSRU2CJiIipWC2beuXb29cuqb1azdPqdPtC39z7rlNAGsT1Uv6xppCq7N12eKUctiOkLRNdy0wJeX7xwm10l8gc0K47qw/cGVE+0JCaZ1VKW0vA1cTSsp8L2KdKKVOuIuIlJezh8GUuobGJ8z9d4mqxPzBvXq9/eGHVb2btmra29xPwvkOmQOq/jp+/2EPRG1SREREREpDCXcRkTLxUEezBmCn6o/twOb6optKxRj2r9avm/pvaO67btPn5rVlClPKYwLQN6L9moi2V4A/0LNGSB8DbBvRfj5tk+2plgE/yHP7SriLSE91uJsdbokq3l/fAn1bsKy/8eylmFedbJa9h4iIiIgUn0rKiIiUiaUkEhNVTccBxG/+41Yk67QD4JvLfGy9tmanlHXfL0+UUiZjItpWAK9n6b+ohLFUQtQkwUuBp4q0/USRtiMi0h01m/tNHmv+j8PHfPqdSgcjIiIisqXRCHcRkXIxXsXZAcCMa+Iz5xzobBgKDGrt0hJLbEqsxmj+zOYS0ba0vMFKiW0X0fZWRFurt3O81h0NiWh7heKNTNdoTuny4mdOvJLo0koiGarX9TqvqW/T72P4kZgf4AnbAeNjwFYYH+EsxVjs7k/TUn33uP8Y+m6lYxYRERHZUinhLiJSJp6gAeOA5Ld9HCa3eR28qaqpsfV7M/vi5hf9hfJEKdIj9MrSHlXGR0Skyzv00H1WAX9KLlImdQ2Nq4B+7fUz46djRw3Pt+xZVk8tWjR4YxNfxGyMwShgB2AgYXBGtom6Ae4bN3r4l2obluxptLyUz74cv2j86BG/7GzMPVldQ+NtwFfy6PruuNHDdyx1PCIi0n1qlvaYAAAgAElEQVQo4S4iUiaG/8Gxb2R7PWbU//S00z4EiM+6d7B74vjW1xIxni1HjFI2yyPaPp6j/045XuuO3oto252QTCjG6PRsE8zuUoRt9yjxGXMvdfMr2rbak1MnTzwsXltbnXhj+Vnmdgawj+H93XiLBH8xi/0iPvmEf7a7/dtvH5Bo7nNaLMaROPtjbI/TD/dlWOzf7j7PYolb42dMylZOKXeM06f3oWrAN3A/xbFPgm9vcH988ombfn/Gp0/vQ6z/qRjH4uwHNtjxbQxWObxn2Pu4v5CI8WzMeXZJ38SSeyZNain1ecq1zWzn4vxrH+q93aA1X/KEfc5ijMbZyWEg2Arwd814EeehjTU1D/741OPa/JzFp997tMcSD2fbNrDa3Ndg9jLOQszui59xwmPkUf+7M3G1ibEI14tId1TbsGRPs5YfNzVznFnWm8YiIiLSTaiGu4hImcQnnzgPeDprh4Rfn/LNJaSM0o25Eu49TH1E2yBg1yz99y9hLJUQVat9MKnzGeRvY0RbttGIIzuw/S1SfNa9g3l9eZ05vwE/FHx7h944e2B8w0ksjs+Ye07WDbjblFlzvuUtfd4w4wZ3Jjp80p2BDlVuNsTxgzCm4LF/Xj5jztR4PF7Q/0t/9Lv7dvFY/7+5+y8cDgTfPuM4ps/e32P9X3S4NRnD3o5vA+DQH9jT8YPcONuc3zgsGrreTirbeSpAfNbcU7cbsOY1d7sL40x3hnkoT1WdPPb9ksd4a01T030d2EW/8L5wiBvfcnze5bPmPh2fNTvb76XixVWG60Wkq6ptaDzTaFmIcxLZn9ASERGRbkT/URURKRczbyYxicxka8LgV/HJJ962qQFq3XxS67Kkb2JJeYOVEnsUWBvR/t2Itt2B4yPau7OHgQ8i2q8le7J8IHBFRHvU/AYHAVVpbQcDY/MNsABR7+O2JdhPGXkf98T9Hj25bateCfOb4rPmnpq5ult81tybzbkeGNDu3qA3xhR23+9O3HOVTNjEoG9NVcsfiLgZ5YRthJHtsfvIfiOrkzp5ngoQnzXnGne/w82i5j8opc+4xx67aPbsyHJMRYmrDNeLSFdVV994ksGtwNaVjkVERESKRwl3EZEyumrypLfslecPNLexbpxj7pNbvOpT8cknXpj62P60M07847QzTrqndUkvbyDd3nLgloj2CwhJ5Z0IZVEmAI+QvURKd7UKuDSifRTwDDCJMOK9BtiDcF7+QTgf6aJGy28PzCJMztovub37yF3/tqNei2g7j3CjJD3p312McTgQZ1pTzHb6YOVWfSzh4y28B5sYGPgN8Vn3Dk5tj99273ccvp7a5uBm3GgJ9l2/PjHI3T4P/nZan5PjM+/9fj4BOj7a8dFRr5lbeJ9j/SY47JYW81OWsIOsb6K/JVb1bbHEHmZ2msHvDTbks+8UnTpP+ZoyY8433bko4wXnBXNONosNeWf98l4WS+zl+CUWXbKKRDUtBs8aPtWxI6wqMdQsNsReeb5q/frEoJZYYh/HLjBjZdqqew5cG/t6+vaKFVc5rpeOqmto9HyW2oZF8VLGIT1T7aJFO2PMQp/JRUREehzVcBcRKbN4PJ4AnkgusuX6IXAUsG9KmxES0anJ6GbgJiBr/f9u6kZgb+A7ae1Dgd9nWScquf0g8C/gk2ntpyaXVh8BvwGKUt4jxcO0fQ8BjgT+ndZ2ANGlhLqkmPHL+OQTL09pqvvRHXOPqW72F4CtWhtDyQ//JjAV4OKbZw9098vTNofhN8bPOOlbKU0PXnbbvcfGEokFpCSb3PxH8Vtm3xL/2qSoJyAyGDzWEvOpVWv7NGzcauPAamcC5mMAEsR2t/QpARJ+afysE59JaXkludwZn3XvYCNxCWbr89k3dPw85eu/b72/v1nTlREvLVzXUnP4z84+blVK28vA1fE777yVpl7fS19h2uknzAPmZdnVyuTy4pSZ9wwybFrqix7zYwhPoBQ1rnJfLyJdSrNdQs+7oS4iIiIo4S4i0qVdPmvOza1fTz3jxHMrGYsU3RpCYvZPhJHdUdYSEsRr6HkJd4ALCUno/yGMaO+IJsII9j8DO2Tp81ayz/AO7iOXq4ETgE+UYNsV4eAWs2vS2686beJr8Zlz5jqcntpu7l8kmUju29eOcWdQm9ehZQNVU9K3d8XpJyy6fOacx2n75MIAauwU4IY8Qn2UXbc75orx45uT368FbksuxIxVnpZvd+O4+OzZT8cnTcqo/R8/44SlRJd1itSZ85SvraqajvGIEkVmifPTktqbxE89dRnwg2zbvGzW7LGxhB1v2Gg39iI8BZKtlFMydmvzpECx4irz9SLSZdTW1lZb2u8IERER6TmUcBcR6cq8zWhcJdx7nneAA4GvEkZjDyVM5PgG8BfCiNIX6Xk13FPdDtxDSFp/lnDzYUdgG2AF8C7hHDxEGM0eZQEwArgIOJZQRiRGGPl+L3A9sIzSJNyXJmP+DnAMYaT9tpSmfE1ZGLY8/pWJb0a9ljBbZO5tE8nGiHhtbXV8/Phmd4uqZ974k8knRJYTwXgBb1sqyGE8eSRQLZH4fnxzsj1TS6zOYi0tnlrax+xCX2dnXj7zngWG/SsBS8AaY00tiwodJd2Z85TvPjzGIemD9IGl8dNPeoozCok2TPDq3nIXbkdgRGw2Rxzh91LR4yrn9SLSlVT122ZUIo85C5LWYlwWo+rP66qaX/vciBFrShqciIiIdJoS7iIiIpXVTCh18pscffKtP35lcsnHsDz7AZyfXPJxd3IpxAbgruTSUe8A/51csrkpubSnkPMI8CEQTy49QNta2W0k/O30K9Ghyt74cFvCzYeMJxUcRl4+c050fjeq1W2P9iI09/fiZ01amKtP/KwvvRqfec+VYOklSwaBHeFwhCWD8JoY8ZlzGxL4ddPOmDgrdU6N7Dp1nvJizpD0QAxeyS++zeK1tdX+2vKHMcv2NE1BihUXZbpeRLqahFnkHBRRHP/R+FEjflnKeERERKS4lHAXESmjH955/5BezU0Xu3MMsCspNX7bE5WAmDr5xG47ilZEeh6D9CouHdlIRqmSdG72Rj6bik8+KT5l1pyGWJjc81APE/FGbxMfbTDj8tvmjpqaObdA9/ba8hOwiNJVbncnquynVWtrXoqf+4W1ECZDNSvPiPFyXS8iHTVu9PD+7ffqCNs+356e4OF8+44fPfRluvETViIiIj2FEu4iImUSv2X2tt7U9Iz3oFrPItIT2U5ZX4rZTukpUoMWdtkmWY7FlxYh15PH/0/zn9h02hkn/hH44/nXPtR7u0Frh5GwUW6+l5nvmyxp0qaGuDvnx2+bfV389EkvtxNDJ85Tftx4L31Ut8PuuFtBo8nNjkgfHm6wiFcXn3ZFmMg7pSu7li2usl0vIl3OoPa7BAOsKa8bjCIiItJ16D+oIiLlUlN1IfgnKh2GiEgujm8Xv33uzlH1yc19/4z+zqKprXXJjafxtuWHDGuIT544pmQB5+m6C47dQJikt761LX7zH7fyPhvmA5viMzBa7GAgZ8K9U+cpT5bgKTcuSGsefNnMew++Ap7Kf0uJwemJbXeem5qWbAcw5xBvJwdetLi68PUiUkpm9Mr3ztSYMWPWljQYERERKTol3EVEysX86IJmqRMRqQAD8xa/CPheavuP7pi7mzX7xPRfY272wKZvWqr/TKxlBSmjNxP4qPis2YfGz5j0ZK79xqfP/QzmP2yqsfOvOm3ia509jstmzhlZ5XyryRKXXzV50luR+zz3C2vjM+cs8ZSEO0DC6Nve9jt1nvK0tqXm4b7VTR9A27IpMfza+OzZY+OTJq1OX+fim2cP7NPX/mvqGSddtmnfbivTB5Kb2d7p68ZnzTnWncPKFVdXul66g9mzZ1cN2WvfA3E/zGE0zu7AzoTydAOAjcAqwpwWLxte72aPjx057Fkzy7i5UgnzGxbv6yS+ZMQOdxL7gG0L9Mf4AOdNjEvGjRqedwmVrr7fLUFXvi4fWbRo694tsRPAj8bZH/g4MBD4CFhq2CLHH2lurrl3woH7Rk/WLCIi0gFKuIuIlIk7e1U6BhGRfDhcFJ85dw3N1TctX1OzfJuB6w62Zr/BaZuINmPlxuaWTfW+42d9acWUGXOmmXHNpj5g7rGH4zPn/ppEy9208Prytf3W9N9m3ba9EgxNwCHmPsnNPw1QszGWPnK6Q6qMKoezq4lNvnzmPQ8Zdn9LIvH3jRt5ve+ndljT9Pr7Q6o89kWHk9PXjXnsH/nso6PnKV8/O/u4VVNmzLk0o6a6MYp1sWfiM+ZMIxare3vd+x/uVLP9LsT88xiXuPMasDnhHrMnzf3MtrH7QfEZc67c2KvmuuZ1rN2qpnkieF4TMxYrrq5yvdQuWDzG3P/e0fUNu7yuoTF9ct5I7nxp/Jjh9xWy/fnPPbeXJ6q+CXzFE75Djq69gO2Sy36OHY/D/AWL36qrb7y5uaXmhs4mFesaGlcB/drrZ8ZPx44a/oNNx9CweF83/7m7HwNmjtPmqQtnW2BbnJ17wn7TtjEPmJDaVsj4i7qGxpIM13D8ovGjOz4Za1e6LtPV1r7Sx/qvvohm/z74NhFdBgADHN8TmFhd3fSL+Q2Lbkz0qZ46fujQjBuGIiIihYpVOgARkS2FQf+Urx9z7ATDjsq1tF0/9+siIkVSH8Oecfwyr256a9uBa9cb/jiwT2onBwc77ydfnfR+avu0yRN/CXZL2jb7OX6xx2LPeU1s+bYD166vSfjbjs8zPI7x6RIeTzXYFx1ujcVijX36xFb468ubqom9mUwY90nrX8+ri3OOrm7t15nzlK9pZ554o8Gv0tsdhrrxe/fEezv22W6jV/m/3PiVw47pfVf1abkTeDVjG8aPapqa3u1b3fSRu0/H6WXY9HLFBV3yeukyauvrt69bsPi3nqh6AbgIyJXUzOXjGNOqq5terqtffIF7e0WDimt+Q+M5jj+HcyztFO23Ik74Wan99nRd/br868KFn7IBq57F/MdAVLI9ytaO/Zetb37+ifpFmRNMi4iIFEgj3EVEysShatM3iaqvTTvrS6+2t87lM+ds+jo+eeKjJQlMRKQNW4/ZRHO/1+GQyB6wwfBvx8848c7MF82nup8zZdac+hixn3j06MIuyeApmmsmxSNqm0f07tx5KkB88okXxmfOqXf4H2Bwoev/YtKkdZdNn/3FqljsYQ8lFTJjNVbi/hWMnXHOKkdcyR132+ullObXL/6sm8/E/WNF3OwgzH/1xILnj/1rY+OXDxs+/MMibjtSXcOiHzpcVcAqRUm6Vmq/PV1Xvy5rFywe09LCw+Dbd2wLtlvCeKJ2QePx40cN1/+7RUSkwzTCXUSkApZs3fRGpWMQEckmfsYJS9l1u3FmfBPsSYP3gfXAy2bc2JxgWHzySemjkjcz82mTT7qZ9b12NrOzgNsNloAtM2gBPjJ4DVho8AjwU8NOskTV7vE8bkbmdQynT2wwYnsbnI5xrWHzcV4A3jVoSh7PUoNnwW8w7Kj4GRMPi5993Nt576Oz56mQ45l84u0frNxqV3dOxZkBNCb31wy2DHjejLkGZzfV1Byfvv4VZ01avIHYCHOuCu8Fa4HVya9/3lRlI+KTT/pTueMCusT10pXMX7D4q27+IFDMpOYmjn+upYknnqh/IfKpg2KpbWg8E6yQpHe33m9P19Wvy8fqF3/S3B/qeLJ9k63Nue+Jvy/8j05uR0REtmAa4S4iUgH3TJrUUukYRERyiY8f3wzclFw6to1zv7AWmJFcOraNMydeCVxZ8IpmHod/Epbb81pncsF76fB56shxXXfBsRuAu5JLwX4y+YTlwKXJJTquM04s+Fg6G9emfRfheunu5jc0nubuv6X0A6P2S9D00JNP/t/hhx66z6pib9ydfQzOL3S9hFmnRppXar89XVe/LmfPnl1VbX6Hd7y8TbqtE7HYHCCv+TxERETSaYS7iIiIiIhIhT3RsHi4wy2U6zOa2f7NfTb+rkRbPx7YutCVLJHobOK7UvvtsbrDdTlkj30vdDiwyJHsAny2yNsUEZEthBLuIiJlkvDEmNYl33UMu6d1KWVsIiIiUjn19fU1CfxuMifxzSaBM8fMj/OWqh37+cZevTZUbYfHjnBjJpDHPASAceLjCxZN7GjcJVCpxLcS7hG6w3VZu2jRzm4+Lc/4REREykIlZUREyuSKMyc1FLpOfPLESaWIRURERLqONdScB+ybX29b5glOGn/AsLq0Fz4AaoHaur8vvoOYzwX6t7e1mNvP6uvrHxgzZkxTYVEXpBm3O824v8pj9bGNK9/fMHBgVXVT006JROxjnrBDiPlnwYodQ6X22yN0h+sy1mTnurFVfjEC4Bh3WcJmJhKxxv6xdcvXx2I7bLTqA2IJvgp8sYBtiYiIRFLCXUREREREtljjRw2rJ2KEc11Do+ezvuNTx48eEe/o/mtra6vd7Ht5dl9HzI4dP3q/v+fqNO6AYfPmNyw+0/G5eWxzj1WxmonA3XnGUBj3hWaxU8eOGRZVD7t1noUngJ/0iP2mGTd6+FHpbfMbGq9z+Hae6+c9+r62YcmeRstLhcSXdVvd4Lqsr6+vWW2cnWeMAGvN7UtjRw/7S1r728D9wP11CxZ9GbdZKFciIiKdoD8iIiJlMmXmPRd3Zv1pk0+6ulixiIiISNdgA7Y9hlAvul2O/2z8yNxJzVZjRw+7t25B4zycjIRvRgxuZ1OahPtzVb3syMOGD/uwBNvuivvtMbrDdbnaao4GdsxnvwAJ8zOOGD08PdnexrhRI+6a39C4rcP1+W5XREQknRLuIiJlYthPO7kJJdxFpKjiZ068Eriy0nF0dTpPUkpuNtHyGkvPhuoa+1VB28Z/Z1i7iU1g7F8bG7c5bPjwYiaoN8Ss6iuHDR9a7qR3pfbbo3SH69Lg8PxCBMMeOWLU8HxG1nP4qGE3zl+w+GxgZJ6bFxERaUOTpoqIiIiIiFSIOePz6gePFpoQr0lUP5131w0cVMi222X2u8NHDX2hqNvsyvvtYbrFdWn5X7MtMb8x375mljC4Kd/+IiIi6ZRwFxERERERqYBHn1k8BNg1n77uPFvo9rfpy7v59nVjdKHbz7k9+F0xt9fV99uTdIfrsr6+vsbdRuW5mfXr+/X9c777BKiu9vsK6S8iIpJKJWVEREREREQqIFZle0KeRTGMaXUNjdMK2f7761vy72zsXsi22/HhuJH7NRRxe119vz1Kd7guV1ZXD65qoW+eW/nHsXvttSH/ncIhI0YsrWtofBvYqZD1REREQAl3EZFyejTbC4Ztgyd2drMhbdt5ymFd6UMTERGRcquK+c751qAuNcOKllg0WGCWZwXwIqrUfnua7nBdGgwqYCMvd3Dn/8SVcBcRkcIp4S4iUiZTJ5/Y7uRQl82cM7IK/p/DkaHF+lgVp8S/MvHNUscnIiIiZWb0y3cgcak5bF3Ebb1RrG11h/32ON3gurRmtsHy3Yqt7ODOP+rQeiIissVTDXcRkS7kisknPseu2x1t8BiA46O9xf8Ynz69T6VjExERkeLyRKJXpWPYzIv3fw3zyiQqK7XfHqZbXJdm/fLeRMI7+LSore3YeiIisqVTwl1EpIuJjx/f3BLzqSlN+ydi/c+tWEAiIiJSEhaLFVRXurvwhFWkHF6l9tvTdIfr0hNVq/Lui2/Vwb10cD0REdnSKeEuItIFVa3t02bCL4NTKhWLiIiIlIizutIhlEIsVpmCJJXab4/THa7LmuYV+Xa1mA3o0D6Mjq0nIiJbPNVwFxHpiqoTaRNB2Z6VCURERERKJsabJPLr6uZfHj9qxN2lDUiEbnFd9kokPmzOd/yg07H/Rzuf6tB6UlR1DY0ZN9I8YePHHzCsrgLhiIjkRSPcRUS6oERN85Gp3zu+XaViERERkdJo2sC/8u1r2KdLGYtIq+5wXfZJJN4H8i0htO9DL73Uu5DtP7Vo0WBgp4IDExERQQl3EZEuyfBDDbundYlhcyodk4iIyBamJa9ebh2ebHTCZ4a9B7ye3344qqP7ESlEd7gux4wZ0wTW0H5PAPpsvWrt5wrZflOzHdeBsERERACVlBER6ZKmnnGiJkkVERGprFXAoPY6WYxdOrcbnw92eh4dD/zrwoWfOmz//f/Zuf2J5KPrX5dG4hnHDs2nr7t9E3ggv74em79g8Tc6FZyIiGzRlHAXEamQ+PQ/DKKq+Wicg8EGAzi879iTG9a3/PnqcyetrHSMIiIiW7CPyCPhjvshS5Ys6TV06NCNHdmJu91rRj6JTUs0x34GHN+R/UR5YsGST7d4yw/N+PW4UcP/VqztSvfXHa5LhyeA/8pzs0fX1jceP37M8Pva61j33PPnGIzKN14REZF0SriLiJSbu02ZOfdCt5YpuGV8kDf82337VH04ZeacqdPOmHgtZhkTBYmIiEiJmb2L+655dNzt/fUtD9Y2LPqfWDUvbt3U9N6YMWPW5rub/mx8cDW93gI+3l5fN46bv6Dx4rGjhl+d7/aj1D33/AF44vsJb5loEPNE4qbObE96nu5wXfbzpj+vtl7vADvms30z7qj7++Ljxx0wbF62PrULFp1i7tcWGHrBZs+eXbXDHnufZTE7Dbf9wPsDb4I9kkgkrj3igBEv1tY3Hm/GH9JWXT1u9PD+bWNuvNScK9p2syfHjR52WG3tK30Y8NE3Ytgpjn0SfHtz7h87ZnjGDZJnnnlpwPrqtaeZxY50fH9ge6AfxjKcf2PMq05U3XromKFZyw3VNiw62rCHcxz6aow1hr+ccFuIcd+4kcMes7TPO3ULFv8W969l24jFvLauoTG99e5xo4d9Oce+RUTKRgl3kf/P3p3HSVGd+x//nJ4ZdmSLu0aNcUVABjSKILtbfi5RxCQmIgpiNFfNdr2JW5NoYm68GrO5oSwmRhE00SQuMCyiuAHqoCbGoLgviOzrTNf5/XGmoaenZ6an+1R198z3/XrVi5maqlPPNFU1VU+deo5IlKw118146E4MjV5AAlhsDwO/js+Y3Ttu7SQl3UVERKJlrX3JwNFZLj7KYEbZWtho2tEwEQTW2onDB/abkj5/4MCBNQuWVv8fcHN2cfGL+UurD6jY0u5HgwcfuiHL+Fj0YvWXasv4prF8kyA4LNv1pG0qhf1y4MCBNQuXVN9tDVdnuUonYvaJ+Uur74tZMyMIYtVdY1tWb43Fdk1QNpDAXGAtoddun/vc8t3LK+yjwFFYgB2X+QeCvSQWM+fPX7p8EtZuzGc7C19Yvq+NrX8EzJFuC5lvJ6y15qllyy/Zypafg9nFpi9n2R3YHcuxtSZx5YJl1b8c2r/PZGNMkENYXbB0sZjdDRyH5dKFy5Y/9/SS185pKpEvIlJqlHAXEYnQtdNnX9xcsj2VhYnxe2cvi4N6nomItAInTKm62tKwJ+KcCSOGFCYiaYyBbAdkzNuuHcp+v2pr4iLg0CwWNwYm1Xbc/vX5S6v/aDBVZYF9pSLR8bMtW97fnOj4hV4VFfS0BF/AxI7E2qPBfCWBPUiP76UlSmK/DMydlNnvA52yXMMYONcae64pS7CRdjvz0CaPOLK0ZMmSThuxVUDvJhbrZLDTrKHBA7psGWxHyngYzJHpP7Nm529qrTULly2/A5iYZdPtsVy7YFn1Idbab6T3TM/RMbUmUbV48eK+gwYN2uKhPRGRgosVOgARkbbihzNmdDaGn+ew6o3xmTO7eA9IREREGlVbW/EQsC2KbfXu3Xt7YGJfB1qSbOpm4FKwDyVirNhasWWd2aVXTXmF/dhiXwfzFK40xrfAHhRS6NKKlcJ+OfToPu8Za67Nt52obDLtbsA0TLZbyy8TZcE+dn3XjgHBSVjeNTAp1+1YGGBhQOafmh0J9wXLqi+nYbLdYsxt1nJYjd3ePbDm/wEf1msBc87CZct/1KDlIJYw8LzFTsbGRsRMWe+Kcrv70Mo+ZTV2e/cgsIdizGVA+lhVX97eruuOOIZV9pk4bEBfM2xA34yPQWxghid/vnNSORkRKR7q4S4iEpFOQcexmPqDrxnMUosdsPN7XgL6WihLzrOWbnaLORe4I7poRURE2rZRXzls9YJl1bOxfDOK7Y2oPOKV+UuXX2Sw01HHKCkSpbBffvLWP3+925cPG+t6zXtieR/D68AJvppcvPi1nttJXNRwU9wxfGDf/0mZ9cS8F185OWZMNdAun20aqLLYyV1szdLNdOoWxBKjIBgIMGfJkm4Gc12GtW4bVtnn0pQZf5+37NVTYjZYRv194KrFi1+bMmhQ78+TM+rq4zdWI39d3fTGgiXV3TH8tP5m7clA6PXzRUSiUJR/MEVEWqNYLDYy5duNxgRD4uPOGpi6THzcmMptxHY3httsSqHFGPXWFRERkQiUU/sjYFVU2xs+oM8fjbUXANuj2qZIc4p9vxw7dmzC2ti5+DtWNwfYMcCnntoDoKZ9MJoMpW/KA/43fd6Io/q9geWRPDc5N1i/+qRhA/otGjhw4ObjBx7+0bDKPvcOq+x3OUB5rOJkqN8ZCEjU1pY3eGNgROURrwDz0mbvsr1d7dczbXjesuqhC5dW37JgafVTC5ZWf7RgafWGBUurbXJqkGx39svhdxQRKUpKuIuIRMXaypTvfhc/b+zTmRb7xbgzV8fPG3NJzOys226x/UOPT0REROoZXFn5YWA4G8xnUW1z6MB+08GOAvtOVNsUaU6x75fDB/T+jzXmFA/H6paA4MwRA/s97yWweoKBGWauG3JU37cyLm7sS/lszcbKfjR8+PDaxn4es+a4DLOrR33lsNWNxPN6hpnDU7975pVXdluwtLoqZllg4QpgCLAH0Hx5TEvXZpcRESkRKikjIhKd3ZJfmCB4oNmlE/yGGN8BMIZdQ4xLREQi8uSEkdcD1xc6DsneiMq+Cxe+sLzSlvN/WM4AKsLe5rAB/RY9/fS/+tR02nadsYbD9RMAACAASURBVOYSoGMIm1mDMbMJzH3DBvRZHEL70soU+345vLLPkkUvv3xcIhGbCfTLYdsfBNaeNWLgkSEk28FiemXaZmPLG8P7NtchSQ2fDO/f++Wm49l5b5Ki/4Kl1Zm3mmmu4UvJL+fPn19eU2seAyozLCki0qaoh7uISHR22fFVgnebW3hd52BnDyLb8PVTERERicbQo/u8N6yy79hEWXCAge8C07D2ZeA9YH0Y2xw8+NANwyv7/dAmyr5ksFcD/8mzyQA3VswtJuCru3Yo22NYZZ+JwwYeMd8YE+QfsbQFxb5fDjnyyH9v3qXjV6zlx8CaLFfbauH3NpY4Ipye7U2wGdPYdT+K5ZpuB8t7WWw69/Z36pn8IrbLF84kY7Ld3B+Y2JFd7PbOOwZCtfYSD9sWESla6uEuIhIRC1uo6xW3enOXTc0t33WzGYRJrmw/b3JhEZEUI6fMPSmGeayJRTYCm4D/YMzL1gR/mTt+ZBXGZLz5PmFK1dUWflZ/rnl6zoQRQ7DWnDClaizEJlhj++BuvldhWIwxv5tzwYiFUbWZatjU+d3Lg+DbWEYYTD+wvYDOwFrjehQ+b635y3EfPPV4PB5vkNQZfdfcSzHmd/Xn2pfnTBjVaImv0XdXXYzltnq/EVQ/OWHkjp6WTf7eKcL8fM6eObNs7fpe48GcC/YIoKuB9wPsE+Um9pvHLxzxxglT5p5hMQ+nrbpxzoSRbfqV/5FHHvkB8Psotzn86N4fAzcANyx86aWDbFA2DGP6gz0My564XqqdgPa4BOMGYKOBj6wx/ybgX4FJvFFREXthSN++2SYgMxo2oG9B/v9b23aHDuj7X8B/+W53+IDe/4EdV4+hKqb9Mt0pBx20DbhxyZIlv9lEuzOs4WRcj/d9cTXL1wGrwFZbE5vTrix46Lh+/RrUax82oO+3gW/7i8x81qCbeIw9G108YJ/c/zfN1maXsObTvPcWuzOnFGBHZGjulaGVR5yb/vDExMwXvaT7RUSKlBLuIiIRMbDG1vVy79pjS0/go8aWvebeh/oZG9yZvCa3xqyIJEgRaSu61E27Y+1xxppLR99d9Zy9Y845cyeNbvYNnKRRd8zpZu6ed5+rm1vvznkvLGOw9qwTpsy76skJI34RVZvxeDz2zN6Dv0cimIxLsJPWTi8LvYC+GDvxmX2GvD7yzrnnV1006sXUhWq2l02vaB9cT70B5cyRo+6af8zcicOfyxh8wNfTkxcB3JXN752tfD+fkXfN3X3tBvMocFTq+hYONJhLEtaeP/quuZNwD2WkyAzt3/9N4M1CxyGSqlj3y4EDB24G7qubCs7AkgY5ZkuPqpdf3rvuYV59Mdu/8f7v+bMxu9hYU+/Bj4GlQwf0zVRrvlkmc4malzK9qWAtmerHi4i0GiopIyISEZvyWmu7gN6Zlrluxqxb49NnzY0FwTLszpqIWOZGEKKItGnmGFMWqzp25uIsa/IGHUxZ2V+AU5pq1GJvOPGuuUOaWMZbm/F4PPb03sfPwJib2JFsb9bhsZh5ZvRd8+ptc8Glwzdaaxsky40JJmVqZMT0qr0x1I/JsqX99nZ/yjKOLOT3+Zx6x6OdYsZUYTmqifU7Ycw0S+ykvMMVEZEdYhV2Du7tslSmLFF2efqyi15++WAsp4cakAkeB9amzrJQOX/Jy4ObW3X+0leOWbB0+SNVy17fL2X2ugyLHpI+Y+GL1acAWV4XALA5fUYstrOUjYhIMVLCXUQkIgY+SX4d0EivDstlFkaScn42sK02KJ8SfoQi0lqUWRLA88YyOWbsiCBme5ua2t2Pe39RmU0E3cuMOdQaLqPhzfGXu67bOjG7rZiBYIcZuKncxvatKYt1NMZ+C8uW9AUDzHejaPOZfYb8yBh7btpsa+CGchvb9/NEt3ZBYI8Gm95DvQJjZ540df7+9eYG9ndAbf3WOOerf1jUI33b5TVmLOnX1obZf79kiMdSCfl9PttinW6AjA98f5moYJ+aslhHG5iTwLwLNuODBRERyc2Qvn3XYLmj4U/sDxYuXX7dU0te33P+/Lc7LFyy/IREIvYY0C7MeIb3778W+GnabGNM7LH5S6pvnP/Sa0cuXvxaz3+8+Wb7p5a8vuf8ZdWjFi5dft2CpdWvGcyzYE+NmW0mZcWnM2zm2PlLl18/97nluz/99L+6zl9afb6NtfiNg3cazrKXLHzllQNmzpxZ1sK2REQioZIyIiIRsW5AqBMBYtizgclZrWf55Q0XnNHswEciIklPThw1B5jTYL77Z13d9Mbou+Z1x9j6N9uu1u1vstmOgduenDDyRymz/jT67nnHYu2laYtm/ep4rm0Omzq/O4ngJ+ntWfj1nAkjr06Z9eLJf/zHibVb2r+OYe+U+Z2D2sRkYFxyxtxJo98dfVfVQxjGpgTYcXu7becBt9bfjv16ht/FazmZujZz+nxOnPJ4zwAuytDiHXMmjPiflBlPnHT3vJMTlmpCTvaIiLQ1Xdh+zUbb7kRMvYefMYuNW1MbN7tsSFaRqTXW3m6NuTjMeIZW9vn1wpdePRxrJ6SGaQxXEiSu3N4eOq3fQmDA2CbHeKVi64b7trfvcjWwf+p8g72qvIKraiu2J6uubQGmAuOzCtLyGIbD6s9iJLXmrd0OPJQFS6vdPGOOGl7ZZ0lWbYqIhEw93EVEImIwS5NfW+h9zYxZX2l2JWvuNytfzSoxLyKSbvQ984aecFfVLaOmVD11wpSqj0ZPqdowekqVTU4Nku2Axe6Xqa0MLLHahnXCrX2+wTzD7libzdBsObdZURucTN04GalrGpO4KX3Vx751ynqMvTN9fmDM186eObNekjmI2V83DNNMSt32iDuqDoT6ZVosvPHkhSMWNVw3Lzl/PtaWj8YNYFh/1Vjwv+nzHr9wxBsYHsk7WhERqWfgwIGba2vNSODFJhbbjLHnWcy8DD/b5jMeY4wd2v+IiwxcTEr5y1wMGjRoi7GchhuYvDHrLGasNeaFbNutqLC/BFbmE5uISNSUcBcRiUoQq9fjImZtg56YKdZb+O/J4878ZjwebzDQkIhIU0647YndRt9dVUVgF1jDFQaGWNgDN1Bqc7pmuZnPnrzgxAZv31hr0uvTApQPm7wgm9e+c2/TMCh9AQOfzLnwhA8zbchgXsqwfNf1G3sdkTqv6sJRzwLpCe3DRk+df3zym7Jye45bfaeYMXdjjO/h7vL4fEymQfDWzb1g1FuZN2UbfD4iIpK/Ucf0+eTTFf861lo7EcMCMJ/hEun/AfOHILCVwyr7/RnMnhlW/9R3PMYYO3RA3zu62O37WNfr/I9YXquLKwGsB/sO1r5sME8Yw43W2LNtLHHA8P79V6a2NXRg3+W1tRX9LOYG1wabgY1YXjPYmxKmvN/wAX3+1pL4juvX79OyCiotdjIuUb8awhxOVkQkfyopIyISkfj4r62M3zP7wOT3teWBu1A0uGRHwFpjzIrA2vmx2uCByRPGfr6zsIGISHaGxeeXB+XBY8ZSGfKm3s8008DWgrRp2Y20PvSBJWOyHcDE+MBmeJxpLbs33L79tcX8OW3BScBCtyHz9bRtb2d7zfRmY265nD8fa+iVIT3RaC9ES+x9E04+YxXwBc9t9iBt4D+RFtJ+KZEaO3ZsAphSN2VmGJVh7tL0GcMr+14PXJ9vTAMHDtwMTKubcjbqK4etBq6umzIaXtnnduD2bNsc0rfvGiBeN7Vmo8hQEjBPrwJ9PLcpIs1Qwl1EJELxC85q0JNw8nljDsy0rIhILsr3tWc2kmy/P2bMje1qN7356KRTNwOMuqvqO8bwh9y2lLFXNbYs2G6CbKrHRNVm/lYnus/uWbb+PbD77gyKM0++56ldg9ra3QJj69/IGh558jsneu+FGMLn02hG3Vir3oMiIiFYsKx6soVFwyv7zm1smfnLqkdh7VfT5wcxZoUbnYiI+KCEu4iIiEgrYiwjMsx+5bj3F52bXqIqFuOLrSatahq+Zh8z7NXY4jaoN2DqDoENPk6ft3TSwJrRU6p+D9yYMrt9bbB9vI2ZrumpbpswjfdYLBAb2M+MaZCUz1SuAACD2aepwfFERCRHli8ZuHbB0uqnjLX3BGXBwt3atftwzZqy9jWdag4x1p6N5XIalgBeNPzIPhpfQ0SkBCjhLiISFWvNNdMf3NHrtMySiI8f+3LqIlfPmHlALDDDYpiuAWbFmvUd5/72slO8Do4kIq2ctQ1KqwAvZRoPIrAcV7h+455ZFmP4bv1Z7D767if3ylTH3WL7p5Vdx8KGHruseS1T8zFq7gqouAbonJxnMBfRsJf4ysEfPjWn0W6LhRKLLaHh05UeI6ZX7T1v3MgGpWXc5yMiIiE63hpzvAnKWLU1AR0TND7yh3kzZsvOMf7HBhERkRBo0FQRkYjEZzx8UMzEliQnGyu7NPXn102bNbncxt40xtxjDbcaY//Ws9vmf11z70P9ChWziJQgw7qGszgkfd7ou+adYmBINEGFr6Y89hg0+N0NlH0/fdnT7n66K5iJ6fMN5qEHx47dnqn9Jyac9LmBGanzLBwIfLnegtbcU4yDXbffVjEHSC9JY2Lb7eXpy468c+7BwOmRBCYiIk2pNdbebmO1Rx8/8PCPCh2MiIhkRz3cRUQiEtjEUcnX+Q3UUFt+XfJn105/8HTg2gxdVvYvC4K/xqdOPTQ+fnw+AxGKSBthjH3aWnN+6jwLx54wper6hLW/7RzrsHkL287C2l8XKMRQLBg/fO3oKXN/DuaX9X5g+f4JU6q2Bongzh491ny8fn2vI7fYrbeC2SetiU1lZSbe1DZixtyasPZi0rvG75Qox0zN+ZcI0d8vGbJm9JR5d4Ct9wDCGPODUXdXbSqrrbhzW7vEmoogOB7LbUC7AoUqItKqlW9pd0lNx5oHYtiRGHuUDcyuGPYAOmFYj+VTDMuttYtJlN8/7OjeDUqdiYhIcVPCXUQkIiZmjk4pPPCP+IWn7yhxECP2vcZq5VrYz5ou3wCKMokjIsVlQ9dO93VZv+VqYP/U+Rauihlz1Ra7LTljCzGmYhkffZThmHPhyF+NmjK/rzH23JTZxsJVpix21dr1vZKz0letwZqxj48fvrKp9h+/cMQbo6dUPQackunn1vDYYxOGv59r/GHrkNh0zdayTicCvVNmx4wlHpTVxCsSO+bVYrkdw8WRByki0soNHnzoBuBvdZOIiLRCKikjIhIRY01qaZgdAx7Fp07tYLHHNbVuzMRODi0wEWlVnh07aIstC07D0qAud4p1xtqxwAtRxRUJY+zgD546D2N/AGzMcq3XMLFBcyaO+Ec2C9uYvaXRHwbFN1hqqkcnnbo5sHYkhhebWGwzlvMwzMvwM40pIiIiIiLSDCXcRUQiYq3dNfl1wvL8jq/ZpQ8pbxwZwy0WMwJYnLL2EdFEKSKtwdzxo5cH7Ww/AzcArwGbcQno1wzclIB+T140qlX2rIvH48GcC0fdbBPBPhb+C8vDBlYA64EEsAp4xRp7pzGcctz7i/rOuXD4kmzbnzt+ZBXwaoYffVj7gfm7n98iPFUTR33SvevqY4GJYBYAn+ES6f+x2D+UGVM5Z+LIPxtr9syw+qdRxioiIiIiUooaqz8pIiKexac9+LE1ZncAE5T1iI//2lo3f/ZF1tg76hb7/KOtq/e4c9KkmvjU2cfYmH0WwBjWxc8b071AoYuISIpRd1ddYSz1e7pb8/M5E0dcVaCQvBs9peoR4NS02X+cM2Hkt/NsehXwhTzbSNcDWOu5TWlbtF+KSDEYBczx3OarQB/PbYpIM9TDXUQkKsb0TH754fZPNyW/tsYetHMh+/KdkybVAGwOyl/bMdfSOZogRUSkWdYckzan1lBT1OVkkkZPmTd51D1zRzW1TN3Pv5o+31ozK7TARERERERaCQ2aKiISEetKGVQA7FW+x65ActDUw5PLGMyK5Nc1XbfVdtyy47no5ojCFBGRRoy8a+7uMfgW2LPr/8Tc/eTEE98uTFQtZb9kAnPt6ClVTxnsPbGysoVdO6/6cNuGvdpvoeYQrD2bwF5OWsccC4vmThj+CBMLFLaIiIiISIlQwl1EJCIGNljoABCU1ZwO3Ba/49FOlm2Ddixkd9YF7ry5Yi9MIrnuqojDFRGROqOnVNkmfrwuliifHFkw/hxvMccnEgFr1/eiqfFQLbxRWxYbizFNfQ4iIiIiIoJKyoiIRMewcseXhpvj02dNsx22LQR21GZPxIJXkl/HqE0pWWA0UJ2ISPHZZKw9+4lJx39U6EBCUovl9tqy2DELxg//uNDBiIiIiIiUAvVwFxGJiA1YiuGoum87WBhX7+dga8pqqpPfG2NO2/lD+3o0UYqISDPWY3kHeCYRcNO8SaNWNLtGEelo2l+yNbH1AYwZad3fpF2BPYBOwHoMn2JZbg2La2Ox+5VoFxERERFpGSXcRUQiYrAPW8zFjf08Zlhy47nnrgGIz3hoN2uDM5I/C2I8H0WMIiLS0JwJI02hY/DlkQsHbwD+VjeJiIiIiIhnKikjIhKR+Lgxc4DFjS4Q2N+lfPM/QLvkdzGrhLuIiIiIiIiISLFTwl1EJCrG2FqCscCStJ8EBm6Njxtz744ZMN8aOzY5vdYxeC3aYEVEREREREREpKVazeuxIiKlIh6Px9i/z+AgZg+JBXZbLeXPXH/+10qqBrCIiEiOVgFf8NxmD2Ct5zalbdF+KSLFYBQwx3ObrwJ9PLcpIiIiIiIiIkViFWA9T90j/Q2kNdJ+KSLFYBT+z0XLI/0NRARQSRkRERERERERERERES/KCx2AiEibYa25ZvqDlclvyyyJ+PixL6cucvWMmQfEAjMshukaYFasWd9x7m8vO2Vb9MGKiIiIiIiIiEhLqYe7iEhE4jMePihmYkuSk42VXZr68+umzZpcbmNvGmPusYZbjbF/69lt87+uufehfoWKWUREREREREREsqce7iIiEQls4ihj3FjVBmqoLb8u+bNrpz94OnCtbbja/mVB8Nf41KmHxseP3xpVrB71AiqBI4AvAvsCewO7AZ2Bdin/bgRqgA3AZuBD4D3gXeBtYBnwet0yItnoBPQDjgT2A/bB7Yd71P2sE9C+7t8twFbc/rcReKduehdX+/J5XI1fyc5ewPFAb+Aw4BCgC9AN6AokcMf5x8BKYAWwGPhzAWKVtqsCOA44Cjgct7/2wg122QUwuHPCVtzfo7eBN4Bn66Z10YccGZ0/pTF74OpMH4nbRw4AdqmbLO64WIe7jnsZWIo7XlZEGGNn3N+g/rjr0ENwf3+61cWZvOb8BPc3aCXwYl2c/8L9Hq2Vju2WOQwYjvv7cCjuM+uG+xtRjvtskvv8v3D3KtXAfFr33wgRaYYS7iIiETExc3TK5fs/4hee/mHymxix79lGru0t7GdNl28AU0MPMn+7AqfUTV/BXZRmq0vdvz3q/j00wzJbcRf484G/4RJ0iZwildaoEzAC+H+4JNphQFmW63asm5L73+EZlnkbeAr4C/AE7kZUdtofOB/3+VfikpWNKcfd0PfA/T+BS4wo4S5hKwfOAM4BTsAl35qSPCfsCRydMj8BVAH3Aw/gHiCVMp0/pSldgPHAWGAQTb8p3wHYHTgYGJYyfwlwX930SQgxVuCO7bG469BOTSybes2ZvN68uO7fd3HH9QzgNf9hRk7HdssdBnwHOI3m72V6sPPzSX0ruRZ4Bvgr7h5urecYRaTIqaSMiEhEjDWpF2GPJL+IT53awWKPa2rdmImdHFpg+euKu0l5BtdbdRruZqclyfZsdcD1RPxv3MX9J8A9wDEhbCuTzsB6XM8nX9Na3M1MIVXh93eyuERWFJLJs0eAz4BHgUm4tyqyvaHM1gHAOODhum3dDwzxvI18rML//2P3LLabTJS/CVwHDKDpZHtjMq1zn+ff58kc4srGpZ7iOyek+F7yFF9y+k1IcYapC3Alrpftg8AYmk+2N6UMd567B5dw+jFNJ/iKkc6fpaMD/s/v2ZzjuwFxXA/w3wCDyT2HMBC4GXcM/pydScp8VQATgX8DM3HHdj7H4hdx15nLcUnkyqYXL0o6tnMzGJiDe9DyX+R3L1MODMXt8+8Dt+E+KxFpI5RwFxGJiLV21+TXCcvzO75mlz6kvHFkDLdYzAhc7+3k2kdEE2WLHIS7ePyg7t/mejyFoReux9WzuJIzF+JuvMKyCf89cLvheh0Vyt7U74Hmw0pgruc20/ViZxLgYeBUon1w0QmXHH0K97r8N8gtyVzKugK/w/Va/Dr5vzmZ6fOryrPNdMcSzjni+CJrJ1UPoK/nNn3/v4TJAOfhSsHciEum+bYbLoH4KtE9bMyHzp+SjTNx5TGuw+0zvnTGPaBagTs28zECV8bjTtxbVj4Z4HTgBeAWdvaKL2Y6tnOzP+5hzSJcuSTfMXfGdU56HfgppfdwVkRyoIS7iEhEDHbHzUqZLftgx9eG/imLff7hltVX/nTcWfNNYH6QsvJe0USZlT2AP+B6f1yMS7oVg/7AFFzCYwzhXeDfHUKb3wqhzWx9A//XA/cAgec2kzqx80b9OtwDg0KrxPXEfh73unZbMBR3DriUcK8nfSd2uxBOb0VfifKhntpJlU+P1EwSwEKP7YXpi7jEz3SI5O/oAcDjwPUUZ5JJ50/JRhdcmaTZhHvc9MAdm3+k5deSXXDXonOBL3mOK10ZcAVuHz0w5G3lSsd27s4BXgHOjmBbHYBrcNdPR0WwPREpICXcRUSiYkzP5Jcfbv90U/Jra+xBOxeyL985aVINwOagfEfdSGvpHE2QTYoB3wP+g6trGGZP8nwcjCsXsAjXC9+3F3CDIfl0En57j7XEuZ7bSxDeeAOn4cqW/Bz3ZkCxOQq3391DafSEy9W3caVZ9vXcbqYE5UrgLc/b8f2q+8G4B5E+HA58wVNbSb6T+EspjVq0p+NK6QyOeLsGuApXVqGYxsvS+VOysR/wNK40YFTOrdvmrs0tWGdf3Fug3yHaB1uH45LHAyPcZjZ0bOemHPeG7v3kV14sF/vjPpOLm1lOREqYEu4iIhGxKYN77lW+R+pNxY4BiAxmRfLrmq7balOWKfRgbPvhepreDEWR/M/Gcbhky8X4vyHz3cu9HdH0rEnXGzjSc5uP42pV+rQL7kbtr0TTSzUfBlfmaBnFd1Puw49xPRLbhdB2Y8ep717uvsu2+GzPeG4P/CfcS6GczNW4cgo9m1swRGNx561C32/p/CnZOgx4jvoDP0alL+7cslszy1XiYuwTekSZ9cJd5/Qu0PZT6djOXQdgFoVNeLfHJfxvpTjfiBKRPBX6AlBEpM0wsCH5dVBWczpA/I5HO+FqnzuWV5Nfdt5csVfKuquiiTKjkcDL+K/zHYXO7Oy90sFju38EtnpsDwpTViaMbU7x3N6huAcn4z23G7aDcAMJf7PQgXh0Ka4HXVg3hlEl3H2XWCnmBP4uUK9smQ/FnHCPAb8FfkZxJDC+jUv+F4rOn5KtL+PKs/h6WycXfYC/4xKRmVQC8yl8crkX8A8K+0BPx3buOuL+/04vYAypLgNuR7k5kVZHB7WISFQMK3d8abg5Pn3WNNth20Kge3J+Iha8kvw6Ru0xKSt/Gk2QDYwDHiMlxhI1FpiDv7ItnwMPeWoraRCu/m9UDK5+u08f426WfRmGe2087PqsYWmHezjzg+YWLAFjgN+EvI3GEqTzAetxOz3w2zuymBPux+HqD/uylXoDeheVGDAN+G6B40h3LeHU5m/OMHT+lOzsjku2FzqRDa73868yzD8Idz0ademPxnwRVz6vEA/2hqFjO1cxYAYwvADbbspFwB2FDkJE/FLCXUQkIjZgacq3HaxLZu94rdKCrSmr2VEb3Bhz2s6V7euRBFnf93E3E8Vaq72lBuNqhDb3unK2fJeVMfivp96UIbhSQT5NB2o8tXUG8AQuOVrKDHATEC9wHPnoA9xL+NeNjSUuPsX/uAm+6rjvh//jqB/+HnL6TvQuBrZ4btOXW3A9yotNGe7Nn8Z67YZB50/JVjlugFTf57F8fBc4NeX7XXHjhvi6fvPlNNyAm1HSsZ2f/8V1IChGE4ArCx2EiPijhLuISEQM9uGmfh4zLLnx3HPXAMRnPLQb7qIagCDG8yGHl+4C3IVwMbyS79OhuNdIffSQmg+saHaploky4e57WxZ/DyFG4soAhVEnvFCuww3wVmo6APfhtyRTLuZ5bs9XL3LfvdvBXZ/7GuizrdRvvwr3Wn6x+jJweUTb0vlTWuJGCvMGRlMMbsygirqvp+EGmSxG/0t0Yxvp2M7PmRT/GzM/B75W6CBExA8l3EVEIhIfN2YOTb2KH9jfpXzzP6RcUMdspAn304E7aX3J9qQBwF/I/4bF4gar8ulQXHxha4//Hj4LgTc9tHMU7v8nyt6gUfktKQ/SSsSvgCMi2lZT5xzfid4hzWwvW2Elqny02xn/55NiTbj/sNABZOFKwk/M6fwpLXVhoQNoxJeBScAVwCkFjqUp++LKgYRNx3Z+9sX/GENhiAGXFDoIEfFDCXcRkagYY2sJxgJL0n4SGLg1Pm7MvTtmwHxr7Njk9FrH4LWIojwQV9vQZ83fYjQcuMFDO9OAWg/tpIpi8NST8T/Yl48bmZ7AbKCLh7aKURlun4myVn++ohzMt6kE+FP4K1cEbmDAgz20E0YPd1/tDsJvSbB1UK80mrRMT+D8kNvX+VNak8m4HvjF7nJcaZ6w6NjO31RKvwyPiIiIiDQlHo/H4tNmH3/tjFkT49MePO/qaQ8fWOiY6rQDXsD13G4LUwCc6OFz+6vnuD4i/AceD3qO+XOgY54xGfx/lsU6LSacm/NVRfC75TMta+b3e9rz9iY0+4k2bU/P8aRONeSfXLnec0x/yTOepFLfT/OZwhqPRefP/IWxX/occL5DCPFp8jeF1UNbx3b+zi6C363Q0/K8P0URERERyZnvMCr9VQAAIABJREFU5EwpTB+T/w3xaSHEdUKeMTWlG27QQ5/x/sZDXN/xHFOmaQPuxvUHuBrZB+L+/8uA3YHeuFI7dwHvhxzLVR4+s3Slnsh8qZnf76eetzej2U+0aed4jid9yveB4CLP8fiqkV7q+2m+U5/8P8IGdP7MnxLumvKZ/tz4f11edGznpxOwMuSYS2FSwl1ERESkQL6E/yRspikAFgD/DQzD9RBN9ozujqthPgb4Pa6ndxQXof+X30dHOfCB55jyTQQ25QLPsVqgX54x9QJWhxBXcvoQVz+5Ja8TV+Dqx74XUkwbgL1aEE82Sj2R2VzCfajn7a1s7gNtxu89x5M+5VP2qiOw1XM8vfOIJ1Wp76f5Tj/L/yOsR+dPP5Rw15TvPpnvm37pdGzn7/shxZk+bQNm4d6cG4D7vyvDvT28G3AsbjyCOUAiophSJyXcRUREpO2IT324e3zGg1+PT3/wN/Hps+6PT591/3XTZ/322umzz7nyjpndIg5nNuFe6AXAA7iEerbaAePxn8zOdJF8UAviyuQGzzFtILzB9eZ5jvUFDzH9wXNMqdMD5Jf06Ao8ElJs0/OIK5NST2S+3Mzv1w7Y5Hmb+zX3oTZheQifQer0dB6xDfccy4f4G0i7UPvpItzD3iG4XpvtcQ9M9wBG4gYI/jSCOBofPD03On/6oYR7wykAnsAlWPuzMzHbCzgMmIhLIEYdV6bpVVzv6MG4BGc5rizXwcA3gIcIP9E5PPN/Xc50bOenHeE9GEhONbi3PPdoQVwHATNDjit9UsJdRERE2gBrzbXTZn3vuumz1lw3fZbNNMWnz/782umzLsdaXwmOpnyFcC/yPgdOzSO+bsDDIceY76vAB+JuTH3G9M08Y8pkH/zfcF6UZ0wH4wae9f1/GuCvBEYMd0PlO8YEfgbuTCpkwn0b8A9cb7nRuGOiBy5J2wnYG+iLG4T118CLGdp4JYvf8XHPcec6KGwv/B/zmT7TXHtMxj3H8scc48gk6v30ceDILGPriOuBXhNiPNtxx4QPOn/6o4R7/WkB2Zc/Op3C/f15FziT7B4IDgbeCjGW67L8vLKhYzt/40KILXX6ADc4ea7OxnWwieI4UcJdpABihQ5ARKRNsdZcN+OhO43hZpq4EbPYHgZ+HZ8x+44Iku6Xh9j2p7gyEI/m0cY64CxgipeIMjsLl4zO1QpgvqdYks713B64Xl4+//ZvIv+HFZcRziCxP8ZPbXlwN6hX4BJ3PsXwd+NbKB8DP8S9An4K8Etcj8cVwBrcjd5m3I1pNS5xewVwFK6U1f8A/6lrK5tz3TyPsQMcn+N6Q/DX47sx7YBjclx3qM9A8P+5R2ErrgfuSTT/9kTSFuAa3NgcW0OKqwK3//ug86eE4UZgBNkn6f4KfA33MClKC3EP0x7C/a1pztO4B8KfhRTPsR7b0rGdv0ke2mjMe7jrgHzeWHoQN1bLBi8RiUjRUcJdRCRC106ffTHYCdkub2Fi/N7ZYV4w7oWrmR6GbbheTz56VQS4C+fHPLSVSQVuYKp83O0jkBQn4F6L9sl3Ev8B8rtR6A6c7yeUembgEr8+BbjP72PP7Y7Dby/IqATArcCXceMgrM6hjbdx/0+H4nqav57FOlU5bKcpuSbcc12vpXJJnLfHvbnkk+/PPWybcG9W5fqg9jFcLd6wHO6hDZ0/S/f8WcxuwCVlgxau9zTwW//hNGox7iHv5y1cbwVwsf9wAH/jXOjYzv/YPpDcH1g3ZwvuoexbHtpajLv+yeaBkYiUGCXcRUQi8sMZMzobw89zWPXG+MyZXbwH5FyISzaH4WrgOY/tBcC3ca8th2EiruZnrh6i5Td+TSkHzvHY3hHkP7hpunzfOjgf/7XqP8f1uA7D57g6zz51AcZ6bjNsm4AzcD3bNnloLwH8Cfh6Fsu+hN/j7GBcPe+Wiirhnst2jsbv4H3/Ad7x2F7YLHAeMDfPdv6EK5MUhsM8tHE+On+W4vmzmD2Ge8MjV3cSTeLwM1w5js05rv8Q4ZTY2BvYxUM756NjO99j+5uE9xbaT8j+ralsPALc5rE9ESkSSriLiESkU9BxLGm9NQxmaf3vecm45NMO1tIt2GLCKC8Cru5lGKpxdZp9W42rER2GXXH1PXO1Fb91jsFvj3Tf+9BrwLN5tnG2j0DSTCa8hzIAt+P/dfSveW4vTJtxJTryKROVjwC/5ZsM7rXwltiF7GuC5+sYXI/1lvBdTqbUerf/FpdQ8+F3ntpJ92UPbej86ZTS+bOYbcR1PMgnYf5v/CYiG/ND3EDOubLAVE+xpDLo2PYpn2P7dG9R1LeccN7kuIrc3hQUkSKmhLuISERisdjIlG83GhMMiY87a2DqMvFxYyq3EdvdGG6zKTc9Meqt68sBhJc0mowb7CkMM4A3Q2r7jDzX911W5ivAQR7aieF/ENZ8f9e98P+672Zguuc2M23Dd73SEbjBgYudxb1l8nSB4yh0WZnB5FZbd0sO63Sk5fW+23L99vdwvQ99eYJwklR75Lm+zp87lcr5s9jdhBtrI1/LPLTRlJdx14H5esJDG5nk8sZUKh3bO+V6bPcE+nuOJekG0jpGebIWf7X1RaRIKOEuIhIVaytTvvtd/LyxGZNWvxh35ur4eWMuiRlu37EqNowLx7B6f6wE/hJS2+AudMPqdXhanutXAy/4CCSFj57pg4EvemgnaRtwb55tnI7/65BZuEF2w+Y7AdkOGOW5zTD8AX89h/NR6IFTcy0nk2sJppZsrwK/A/cFlFbC/Wf4KXOUFBBOj918k3I6f+5UKufPYrYFf9dVL3lqpzG/wk/ZmtcpzodpOrZ3yvXYHkE4ea7VwOwQ2k2aQsvHThCRIqaEu4hIdHYMgGmC4IFml07s7OlgDLuGEE8+5VOaMp3wLxj/BNSE0O4BuBqc+fDdy/1c8q9D+S0fgaT4C/m/OhxGDexHQmgzkxdDaDOswb18+QS/PYfz8Qbwvsf2+gA9WrB8LvvuZuCWHNaDlvVYH4jf2r/V+C8TEJZV+On5mq46hDZ75bm+zp/1Ffv5s9g9jr9yFtkMfp2rzfjt0BHG25I6tv3K5dhuaZm4bD1CeG/vgiuT5HPsKxEpMCXcRUSis3MgpQTvNrfwus7BzkHqLJ1CiKelZQqyFcWF/WrgmZDaPjrP9f+M3x6WX8aVlslVe2CMp1iS8h0sFfL/nDOJ6kYljF5x+fwfR+F6YH2hg0jhs6xMDDguy2U7AQNy2MZzwNvAihzWHUT2Azq35frtM3Bv3/gWRlKuHfk9SNX5s75iP38WO5/XbR97bCvdHHIfKDWTXM7HzemQ5/o6tuvL5dju4z0KJ4o3/MLsQS8iEVPCXUQkIjalfu/qzV2aTch23WwG7VzZfu45nD3wW2IkaTXhv06cNCekdvO92dkANP8GQ8vkU1bmFFrWe7c5b5P/a8NfAL7kIZZU7+On/mw2VuP/LY4B5FYXPAprCGeAuXwUqo77sbhkaUs9lfZvS3Qh+yR/W064h5UMWRtCm4aWD4abpPNnQ8V8/ix2CeBvHtv71GNb6XyXK/zIc3uQX8Jdx3ZDuRzbYSTctxPefUeqv0ewDRGJiBLuIiIRMS5pBUDXHlt6NrXsNfc+1M/EzJ3J760xvnvh9PXcXlI1fmprZuOVkNrt56EN32VlzsHVZs6Fjxrwqe4m/xuqMAbr3Qe370Ux1eD/GqoTbrC0YvQAft/a8KFQddxzfd0/mWhfmOP62Wy3nOx76mejBljksb0wrSe8XpxhJNwh94S7zp8NFfP5s9i9it+yUZ8TTsk/yP382RifveWTcnkgm6Rju6GWHtt74h5c+PYG4bxBle5NchtgXUSKkBLuIiIRsSkJ93YBvTMtc92MWbfGp8+aGwuCZdiUXi6WuZ7D2d9ze0mvhtRulNvy0fN/MX7rmO4KnJDDet2Br3qMoxaY5qGd/T200RrtV+gAGvFgoQPI4APgXx7bqyS72ue5JNy3szMZnEsP92y32x/ommP7mTwPbPTYXpiqCW/skLAS7rmWlNnfZxCtSLGeP4vdPz23Z0m53vVoI7DSc5thJNzzKRW1v68gWpmWHNv7hhRDmGMTpArwe20jIgWkhLuISESMG3QQgKCxXoiWyyyMJOX8bGBbbVDuo2Z2qjDKyQC8FlK7mbyLK9/im6+b9jAGT22ps8i/nmiqx/HzarISI5kV4+eyBXi60EE0wme5kwpcuZimtCe3erIvsrPH2tvAezm0MZjmX6tvy+VkwnrjCcJLuOeqGM8TxUCfS258J9whnJ7A/8T/G5RbPbeXL+3DmbXkcwnrTZco72+i3JaIhEgJdxGRiNiU2uYx7NlZr2f55Q0XnJFLgqYpYV3UvxFSu5lY4N8htNsFaLLkT5Zm4Hq2+nI6Le+96rucjK8HP7qpzGzPQgeQwXP43Y99irqO+1FAxxzaTe/Vnksv9+40XwpMCfdwKClXGorx/FkKwuhNG8bfjDCSkMWWC9GxnVlLju2wEu5hDJ5dDNsSkRAV2x8ZEZFWy2CWJr+20PuaGbOa7ylpzf1m5auTQwgnjPqGEH1PwLC25+Pz+Qy/A3x1Ar7WguX3wW8C7iP8Dea0q6d2WptOhQ4ggzATmflagBvwz5fmEu751m9v7PtsNXU8l+F6wfuyCVdSplSsDLFtn/uYDzp/ZlaM589SEMbAoWEk3N8Poc3yENrMh47tzFpybIf1Ga4Pqd1M1kW4LREJkRLuIiJRCWJLUr+NWfuTJpZeb+G/J48785vxeDyMurS59NLMRtT1fsPanq/Pp5BlZb6B37/z03A13H0Ia/8rdcWYMAqj3IAva0h5c8iDo2l6IMtcEu4J3JgOqcKo494X1wvel0UU75sNmYSZDPF13vNF58/MivH8WQrCuI4K49wRxjHeJYQ286FjO7OWHNut4f6mVMZOEZFmKOEuIhKR+PivrTQJc2ByShh7BQCGtzC8hWWZwTxoLZeYmuCAn44b8yuM8V2vMimsC9IwaqoXYnu+btzn4rfn5Uiyf7X2Wx63a/H78EA3lZkVY8Low0IH0AyfZU864srGZFIODMqhzZdomCh6g5QxPVpgCI0PyNeWy8lAuAn3YuvhrvNnZsV4/iwFYST3wnhIFcYxns1A2VHSsZ1ZS45tn+MWpYoyCR71vZSIhKTYXqMSEWnV4hec9Vb6vMnnjTmwAKGEdWOqhHt9ATAV8FUWqAz4OnBLM8sdTvP1nltiPrDCY3tKjGRWUegAMij2V5vnAVd6bO94Mg8SW0nLx1CAzL3ZLa4H+ZgWtvUF3LGdqZbxsBa21Rwl3HcqtoS7zp+ZFeP5sxSEkUgMo7NIGH+LGnuAWSg6tjNrybEdVsI9yvsb9XAXaSXUw11ERCRcU/GbsMmmrMx5HrcH/kvjhPXmhvgXZd3SXDwNbPPYXmNlW3Kt376okfkLc2wvU0/2GH7rt6+muGv3Z7I5xLaLraSMzp/iU7ENCtyYTYUOIAI6tvMX1mdYbA9nRKQEqIe7iEiB/Hj6Q73am8RorKm01g3yYwyrAszSGszcX4w7c3WIm98SUrtdCDfxkS6XHqfZ8Pk7vAc8AZziqb0BQG8y93IFd1NwjqdtAXwOPOSxPQhv/xP/oh4IuaU2A8/ir4f3cbjr4/Qkay4J92RP9kzyqeP+h7R5RwC9cmwvk3m4t3NKSZiJqmLr4a7zp/hUKkneUokzHzq28+fzAXyqKOv9h3VvIyIRU8JdRCRiP5wxo3NnOv3c2GCitcbVa6zrN2EBg6UddnN8+qy7NprNV9103nlh9OoJKym+C/BpSG1nUgoJd3A9xH0l3MENiHp1Iz87Htjf47b+iP8ecFE+lJH8lMKrzVX4S7h3AY4EUge5zrUH+Wu43uKZvIp7mNWzhW1m6uGea+/7xszz3F6pK7aEu86fIq2Tju38hfXGRpQJ92IbzFdEcqSSMiIiEfrJvbP37GI7vYjlMtv04EidLFzexXZ68Sf3zs52kMyWCLOHe5TCSrj7/nweJbdBEhvzTRp/vTWbkjMtMcVze6CbylJSbMnGTHzXG09PYPcBeuTQTlO92AMy14pvzh7AwWnz2vqAqW2Nzp8irZOO7fy1hvsbJdxFWgkl3EVEIhKfP7+8IrD/sHBYtutYOKwiYf8Wnz/f9xtJn3luL6l7SO02pltI7fr+fGqA6R7bOwBX+iJde1o+EGNTngeWe2wvKcxySdL2vIjfWvPpCfdce5A3VzbGRx13g98e7u8Cb3psT/zT+VOkddKxnb9VIbW7S0jtZhLWvY2IREwJdxGRiATvfnYhrlRByxgqg/dWj/cczjue20s6JKR2MzE07Onpw0ZcqQff7sZvDdJvZpj3VXLriduYMHq3Qzj733TcPlHK03e8fyptQy2510TPZAj1r5F9D5ia7c8bkxrPYcBuObaTiXq3Fz+dP3X+lNZJx3b+x/ZHLVi2JQ4Kqd1Mwri3EZECUMJdRCQiBpMpQQqw1sBrWF6nkQEKTebkaj7e9dxeUu+Q2s1kP8IpKRPGDQ/Av8k9wZbJObge7al8lpPZCDzgsb1UYXzGh4fQppQOn4ninuzcnwwuAd9SbwIfNrPMS+TWM39YytcqJ9P26Pwp0jrp2M7fByG1G+X9TZTbEpEQadBUEZHoHJH8woKNwW8wwc3x88bWS35f9afZ+1XU2u8FcJlxyR6MpY/nWFZ6bi/piOYX8SasC9KwHkaA6+Xuq/xDT+Ak4K9133fH78CsDwAbPLaXKoybysNwx4vPtwikdIRRx/1V3Fs7u+ewfjY97muBxbjjuCX2wZWVehu/5WQsMN9jexIOnT9FWicd2/kr9Q5FZUT7trCIhEg93EVEotMp+UUM+9P4uDFXpCfbAW4496x34uPGXBHDXJ9pXU9e8dxeUl/qHhJEoF9I7b4cUrsAs2jkLYYcpfZoHwN08Nh2WOVkIJz9rwvurQdpm17F78DEyV7tYdVvb+ly6Y5P+9eHf9J8r3wpPJ0/RVonHdv5+5hwxqk6GL/X2I35MtAxgu2ISASUcBcRiYpJSWQE9vZml68tT13mfc/RfEI4vUB6kUud+tyMDqndF0JqF2AzcJ/H9k5l50C1PsvJvAo857G9dJ8SzlsWw0NoU0qD797ZQ9P+bakoEu4HA3vluH4mKidTGnT+FGmddGz7sTyENtsR3n1HqlMj2IaIREQJdxGRiBh4Yud3m5rt5byu67Y1O7+zj4cQUliJ5dNDajdVL+C4kNoOM+EOrqyMLx2AM4F98dvTNcze7UlhJPR1o9K2+UwY74nraZZL/fZ3yT5p8iLuQVxLDcXvMQ8wz3N7Eh6dP0VaJx3b+asOqd0zQ2o31dci2IaIREQJdxGRiNSa4FaSiZWyboOaW77blrLjAAxsqg3Mb0MI6ZkQ2gQYR/h/X84FKkJo9y3CL6mwrG7y5VvAN/D3mW8F/uipraaEsf99FdgthHalNPjuoT0O9zCrpVrSa307uSVYDsTvWy0JYIHH9iRcOn+KtE46tvO3KKR2TyXcMRD3Ao4JsX0RiZgS7iIiEbn+22PfMDDJQMLa4LarZ8w8oLFl3c/sH4BajJ1w/fgxb4YQ0l+bXyQn+wNnhNQ2uAGFvhtS24+E1G46n73chwLf8djew8Bqj+015q/4H8SrHeHtG1L83sY9NPPlv3Jcr6U3+7mWlRmW43qZLMXv+BISLp0/RVonHdv5mw8EIbTbCzgrhHaTJqD8nEirEtXAdiIibd61Mx48G8BYcxJwAbDVwMMB9hVM7EOAGHZvG5h+GHsG0MFY7g5i9okmmgXgp+ed/WCOYb1EODXXXwEG4HpN+nY+MDWEdsElsBaG1Haq7sAH+B8M14eRRFda4jngK57bXA8cghs4q5h1Ba4A1gC/89TmKuALntpK6kFpJWLvBCYWOIbDgH+1YPnhFL6cy43AjyPaVqntpx2ALSG0m2/MOn+2rfNnse6HmbwIDPTc5qnA3zy3+Svgh57bvAn4UZ5t6NjO/9hegrsP8e1VoD9Q67nd7sAKoKfndpNeBfqE1LaINCLMV2JERCSFsWZm2qwOFr5hMN/Aus4s1i24YwFruNBYc2E2zecY1kOEk3DvB1wO3Oy53Z7ALz23mbSK8MrspFsLzALOi2h72VqB34EnmzMb/zeVuwC/Bc723K4vnYBLgCtxyZ1rChtOqzOPwibcPwHeaOE6zwHbgPb+w8maBkwtPTp/6vwprZOO7fyP7b8STsL9CNzbb7d4bvcGwku2i0iB6JUVEZG27W6gJqS2f47fG4YYcC/h1aG8C/89Vpris6yML/fg/1XmpkwjnB57Y3APfIrJrsBk4B1crzrfPSnFmUe0+3C6RTlsfwuuR2ihbCW6h43izzR0/hRpjaahYztf9xHetcANuF7uvpyB39KQIlIklHAXEWnbPgRyLUfTnPa4HiZHeGgrBtwOnOKhrUxqgNtCarsxi2h5T9gw1eJu8qK0CvcQJQz/hxv0stCOxO277wDXokRR2D4Flhdw+7nWY891PR8WE05yR8Kl86dI66RjO38ryG1A8mx0xI35dKCHto7D/V+r1LNIK6SEu4iI3Bpi27vjaqKfmkcb3XGv14ZZJmIW8H6I7WdicT3Ki8U/cA9govZrwhncqgxX6/9ndV9HqQfu1eiluHESJuFu0CQahSyPUooJ90LXj5fc6fwp0jrp2M7fHSG2vQ+u48zgPNo4B3gc6OIlIhEpOkq4i4hExGDWhDXlGdoLuFruYemJ6+n+AG7Apmy1ww2Q+hrudcuwbAeuC7H9pkwnvJI+LTWlQNv9J+H1rDfA1cCzwNEhbSNpN9xDocdwg5L9HqgMeZuSWaESyGvIvXf9YqItaZVK9dtLl86fIq2Tju38/ZlwO9PsiRv36LfAHi1Y72Dc28X3o2S7iIiISKv3JVwdXxvyFOB6vF8JDAf2BjrXxdADOBw3oNNtuAvzsOOxuNdrC2k20fyeTU0fUNiB1HfDDSQb9u/5OO7hTTsPMffCvblxM663Vm2OMV3tIZakVTnG0NTU3WN8UemKe5AV9XH0SJ5xv1CAmNcS/bFfavtphxDi9Rmzzp9+FPt+Wez7YaoXQ4jz/4UQ569CiPNXHuPTsZ2/7+e4/ZZO24CHgYuAgbgSOeW48pq743rCfx/XISCIKKbUqZCl9kTarELeXIuISPF4C7gJuCrk7Rjg+LqpGHyCe622kO4GzixwDFMpXO9acHW3ryXc8kYAJ9ZNm4AluPqeLwDv4Xonr8Hd3FbgXnPuinsQtC/u9eH9gL510z4hxyq524D7fx0U8XbzLQvzFHCUj0BaYCGFPfYlfzp/irROOrbzdztuoNgvhryddriHFmG+kSsiIiIiJaoC93pp1L0uCjUFhNNjqqViuEGjCvk5+Bj4KV8GV3qo0PtF1FNb6qEZpZ8R/f9lvq/mn1aAmC/LM+ZclNp+Wgo9i3X+zF+x75elsB8mqYe7Pzq28ze2CH6fQk/q4S5SAKrhLiIiSTXAt4D1hQ4kIjcDfyt0ELiE97QCbn8esKKA20+ywIW4HlUi+Yq6LvlGYFmebSwinEHymqIBU1sHnT9FWicd2/mbif7WiUgBKOEuIiKpVgDjgEShAwnZAuAnhQ4ixVSiT7QlFWqw1Ew+w9Xw31ToQKTkPQtsjnh7+ZZmyWfQ1Vx8jBuUWloHnT9FWicd2/kbj/sbKyISGSXcRUQk3V+AC3C9alqjauBrwPZCB5JiJTC3ANtdjfv/LibP40prbC10IFLStgHPRLi9fOu3+24nG/Novef5tkrnT5HWScd2ft4FJhY6iCxYiqsjjIjkQQl3ERHJZAZwZaGDCMG/gRNwgz8Vm7sLsM17Kc6bt3nAWbikqUiuonyIVYoJ96jL7kg0dP4UaZ10bOdnNvDrQgfRjKuABwodhIj4oYS7iIg05le4upE1hQ7Ek8XAccAnhQ6kEX/BvTYcpUIk+bP1D2AE8GmhA5GSFVXN1q3AC57aeoroep2rpm3rpfOnSOukYzs/PwAeKnQQjZgG/KLQQYiIP0q4i4hIU+4BvgqsK3QgeXoQGEn0Ce2W2I57syAqzwGvRri9XCwGjgZeKXQgUpKWAZ9HsJ0X8PemyKfAvzy11ZQVuFJW0nrp/CnSOunYzl0AfAs3llMxmQ5MKHQQIuJXeaEDEBGRojcHOBLX82JoYUNpsU3Aj4DbKY1axXcD349oW6VSI/Id4FhgMu6zKStsOFJCAtxN9Zkhb8d3GZingMM8t5muzZSTGT2lagPQpbnljOHGJy8c+eMIQoqSzp8irZOO7dxtAU7GlW45rcCxgLsen4S7ZhGRVkQ93EVEJBsrca+w/gCXxC4Fi4H+wG2URrId4HVc3GHbQGnViNwC/DcwCFhe4Fh8CHDlPMYBtxQ4ltYuisRyGAn3sLWZhLvo/CnSSunYzt1WXD3820PeTlNqcZ2CLkLJdpFWSQl3ERHJVgDcDByEu0At1tru/wbOBgYDbxY4llxEUVf9fmBjBNvx7QXcQ5RvU5r/t0uBnwAH4EoczaB0HmCVqrATy7XAs57bDDvhboH5IW9Dio/OnyKtk47t3NQC3wHOIfrSmR8Bo4CbKJ1OQSLSQkq4i4hIS32Eu0DtjUu8byhsODu8jKt/eAQwi9K9gH2A8D/TUiknk0kC+CNwOK4XlO9kp081uJImP8TdSA7EDYj1bgFjamveAN4Psf2l+H949T7wluc2U1UDq0JsX4qXzp8irZOO7dzNBPrV/Rv2vUMtcCuubNzCkLclIgWmhLuIiOTqTVzife+6f58l+lciP8fVlj8W17vnboq35322NgF/DrH9alxvqFJXi+sFNQj38OdmCj8IZID7fH8HnA70BIYD/0fhY2vL5oXY9qKQ2g2zl7vKyYjOnyKtk47t3LyD6+l+PO5vpO/E+3bgPqASuILoe9SLSAGYQgcgIiKtyq64gYhOBr6C67ni0xbcRfvF7qCvAAAgAElEQVQC4G+4JH/C8zaktB0CnAiMxt3Y7BXSdgJgBW5/XA48h9sf14e0PRHJQRsfNLWldP4UaZ10bLfMocDFuEFVc72XSQBLgEeAe4CP/YQmIqVCCXcREQlTD2AArszLfrje8HsDewAdgI5AJ6A9roxKLbAWN5jR+8AHuFdM3waW4QYVrY30N5BStxtwJK6n1764fW8fYHfcfrcLUA50xfVoWlu33ibcGxSrgc9wpZRW4vbFlbixAjZH8yuISK6UcM+Lzp8irZOO7ewdguuR3xtXCmY/oBvusynH3b+sxfVa/zfwT+BV3FgpqwsQr4gUifJCByAiIq3aGmBu3SRSCJ8CT9ZNIiKSPZ0/RVonHdvZe6NuEhFpEdVwFxEREREREREREREREREREREREREREREREREREREREREREREREREREREREREREdnJFDoAEREREZFCGxafX95+L3tIIkY/sIfFrP1iYMy+wF4GugPtgG5ALbABWFc3fWTgpcCYl8pjZunj44evLNgvkWLY7+d3adchcbrFfNVaKg3sCXTB8BmWzwz2nxge2x4r+/uC8cM/LnS8rcnZM2e2W7v+C0OwDALbH2MPwJi9sHQGOgPbgU3Ax8B7BqotvFBTFpuzYPzwtQUNvkiMumful0zAaAyHmyB2uDV2fwNdLHQEumHZgmErmLUY+xGWd8G8awhet0HZK927r3r9wbFjtxf69xAREZG2SQl3EREREWlzTr3j0U5bKjoOMonYcGPscAuVQHsPTb9qjJmxPWbuyid5OnpK1QagS3PLGcONT1448sfJ78+eObPd2g09f4g13wd6ZbGprcCtNhH8Yu6k0euyie3EO+f1DmL2BaBTFou/X1MW69OSz2L0PfOGEth5QCyLxV8q37zt2McuO2VbxrZy/BxzMWrKnP6G2CXAWGCXHJqoBZ7EmDvmXDD8UYyxucRxwpS5Z1jMw9ksa00wZO6Fo5/Otu3RU+a+BObIZhc0zJpz4cizs20Xkg8qen4HOD+rbTStBnjJWrsQE1tY0WHrose+dcr6PNsUERERyUo2F7EiIiIiIq3KtrJOk01g5mDsTyz/n707j4+rrB4//jl3knQvSy2biGxlK0naJCyWtlmalEVRFAigrF1AwQXx6xf151L9ggsuIApY2qIIit+qIH6x2GaZSQsV6CRtJrSABRSsCC0FutCmycw9vz8mVUizPDNzJ9Mm5/169cWLmeee50wyN8mc+9zz8AGCKbYDnKyqt+Qn/BdnLmy8FtUBW+BSvaDuxLe2jluNys24FdsBhgM3SsiLnvXz8JEuByy9umqtqHzeMf7h+Qn/dsexnH3/krH4ei9un1O2+75e3FuxfaBUz687omZRw28FrxmYQ3rFdoA84BxUH65Z1LiqelHd1OCy3LvVLGycsWXruHUgtwVQbAfIB04VkS8K+kh817BFAcQ0xhhjjHFiBXdjjDHGGGOCd4Cid8xc1PDbs29fElQxv1c19zSWi3hPACelGeLYRMJfcfaC8OEug5fNrbobZbFj7MuqFzR+zGVgvH347cD7naKqfqrh6uq/OuaQFTMX1F8kIS+GcgHB3j1cKupFahY03jxv3rxB/ZmtelFjLegShWNynYsxxhhjTBAG9R9vxhhjTJBU9au6pxW5zssYs/dS5Pz4iGEPZHOle/Wiuqn4+ifSX1m92+Fx8e92Hay+fzXI31zGiujPZiyoP7ivMcmivF7hNrvcWze3+n63sdlRvaDhSyryAMne/tkQQvQrKw+fuvjCxYsLsjRHTtXcHZ4kqr8iuUeCMcYYY8ygYAV3Y4wxxhhjskn4aM2ihs9mI7T6HC3qPURyM84gnD1zQf1FLgPrr6nZIh6XkOyX3Z/xnkivxfwz5y8/VETnO2UoPCsFndc5jc2SmoX1nxPhOwzAnliKnP/W1nH3ZuOijZfw/KBjOlMVPP9nJFvpGGOMMcYMGlZwN8YYY/YBPaysV1WtyHVexhhX8s0Z99a79lVPISy1wHuCDKnifdp17LJZVU+CftVx+IerFzRcteeEKn6ocyFur6PdQy5edvmZb7vmGLSaexrLQX44wNNeXL2o8QtBB02ENK2NWYNQc0+kFDgtV/MbY4wxxmSLFdyNMcYYY4xJehHkXkFuEGWG7+vxvuoh28eOGFk3Z4YUdBQcmEhwrI+eDfod13YqXfaTDpmbtcwDpVNnzg+f4Dr6jA2P/QDRpS5jRbitamHDu3q019zTeA1wjtPxyBeWzq5qdc0taB9YvHJE16auoYGeW+DmsxY1Hh9oTD+Us4K7qH+e49BNonxToDwU8o7KG75rv84NXn6el38QocRxINWC3AByL5DTnv7GGGOMMWC37xljjDHGmKFtE3CPqPx22dyq5r4G/unaaW8CbwIvAH8unR/9xrjQ1v9S9CYcFrKIcDnw3SCS7o1CWOCuRD4rx43YvGn7lvEHxSXxQZCvA4e5xvFDfjXwrMvYefPm+TPvWno5+XmtCof0M3xsSLhn3rx5NfPmzfNrfr5sAgl+4JjWg8vmVN3pODYrRm3ZeQPiuKlrF4U/iPDLRB5PbWnfb+M4f/MBfoF3nOd7tSpcg3v/8oKE6i3AR1JOvBdeDle4K5Q4DHvJVz2tYW71az08t6nr33qgYfeDZy4MH5sQ/0Picx7CdAag7Y8xxhhjzDtZwd0YY4xxJCI3ATflOg9jTOZ8ZTPw5XiH99PIdZXb04nRfE1ZJ/CdmYsaxqryJYdDTjzr5+Ej/3xV5d/Tma8fKirX182p/Aki7yyibgDmn33P8gfjfudjwHEuwQRKU5l82afO3Fh9T/1l4stS+rv4oFQ9fvjUz1TMC99BIvFL3PrPv1TQUTAnlZyCdvbtS4bFhc+kcEg7IhfVz676Y7fHN3b9e2zGPfU/83zvz6Dvc4x57sz54ROWXVPpdDGkP+LnsOCuHCz9lsL1zl6K7b1aOqfyeeA24LbkBZ28Oar+6HTzNMYYY4xJlbWUMcYYY4wxQ0793BnfrZ8747vpFtvfqSPu/RCIu4z144ks9azWecvmVt3erdj+b4/Omr5JIIWWNjop1QzqZ1XXg37PLbx8J+/wxHyQ0x1Gx33RS7ruMMiZxIiCc4GDXceryBV1exbb36VhVvU6SchMYIdjWCHkz3bNoT++5G7TVBE5oL8xKtKRyRx1V81cXzen6sb6OdU53WTXGGOMMUOLFdyNMaYHqnpWL5tU7rZNVV9V1cdU9aeqWq2qva7TUtWv9hBjRddzeao6V1VXqOomVW1X1RdU9S5V7XUlYg5iDlfV61X1ia6Yqqp/6CXO/qr6GVV9SFVfVNUtqhpX1ddVtVVV71bVc1S1z99De9tr7OvYbnME8v5R1QW7D+jl5YR7iP1AL697rKp+SlV/p6rPq+pbmvyevKqqK1X1m6p6RF/fD2NMzyLXVL4u8JLLWPWYmIUUnnkjsf93+hu0bM6M5QKvOkVUGZ9OIp0bQl9HWNnvQGGEILOcUlG+1jC7+i/p5BMokY+mMHpJ/eyqxS4Dl11T+awKt7gGVnDtfd6vXK5wB39LfyNEuaBiXtjuyjbGGGPMPsUK7sYYk57RJFe5nQFcB9QBK1MtWKrqQUAEuBuYCrwHGAYcDXwSaFPVq/eCmO8D/gLcCpzWFbOncZ6qfoFkC4PbSRYFjgLGktxgbhxQRHKV5Z+6cjkllVy65snZawxIIO8fF6oqqnod8A/gTuB84BhgP5Lfk4OBDwBfB/7aVXi3vw+MSZGiTquvRSXwny0q3NrV3sZl8NNO44T908klMq8ynlA+TrLXfRDqpv5zhXMxOptUKXcd66M/SSV2vuTfieNdEsCxVfc2vDeV+L2RHPZwF/Vedxh2Rt57/SdnLqqfHdRrNsYYY4zJNlstYIwxwTkdaFDVIhHZ6TB+OPBw13G9KQB+pqrbReTXOYo5AngI6Km9wL9XZXcVaX8JfMIh5m4nAY+r6nkissTxmJy9xixL9f3Tr65V8/NxbyMxjGTh/XhVvUR6aU1hzGB19u1LhnWOLpgmCYrV4zhR7zhB36fJc2MUMIYM/35W6LeNRooSw3YV/M55tPhbHH+sjaqYF86LzKt0LQL/W+OcGS9VL2icI6K/T/XYdxJ4NaF62bx583LW9mS3ip+HDyHhuxZ8tyY2hOpTif/orOmbahY1LEepchnvdUgZ8M9U5uiJH89dSxk8jaJU9zdMhBJVWRjqhJqFDW+gtKmnzwk8pwlvre/ps42zq17urZ2SMcYYY8xAsxVsxhjTswTwJPBNoAqYSHIlcAjYHzgB+CzQ/XboY3EvbpaRXEn9LeAwkoXkSuCZbuMEuLNrVXcuYpbS++Z576zafJE9i+0K3Ay8j2QR/FTgiW5j8oHFqnqkQy6Q29foKpD3j4jMlS69zFMpe7rkHc9/jj3fjwrcBZzYlcuHgFe6jbmI5PfTmCGhZlHjh2sWNvw+PnLY6+JLHSI/EJWrQSs0eUfI4SQL5RkvVhEkrZXjfXguld7mvnrtzpHfn/7rrZ9b9aAkf9aky0f18lQ3zMyW/IQe4zpWoTWdCxWitDiP9XznfPri5XCFu6qkdFGiy4EI5aJyNSo/FE//HIK/1yxq3FqzsDFcvajhGzMXNky3NjTGGGOMySUruBtjTA9EpE5ETheReSISFpF1IrJRRHwR2SIiz4nIT4Af9nD42SlMdZuIfENE/iUiu0Qk0nV8983T9gM+lcOYAA3AdJKrPA8DLgf+Bsme7cBXesnlqyKyQUQ6RWQVcCZ7rsobRbI47WrAX2MqBvD90ytV3Q/4Rg9P3SUi14rIs125/Ak4B+i+yvH/qeqBQeRizN6qZmHjGTUL6/+C6sPAx0i2e8oqDX6OtakMFnAvuGeoI+TdIBBL72j93rK51XXBZpQ+Uf9w57HwXDpz+MJfnQerF0h7lYSXyNkK9zM2LA8DrQGFGw1aIco8hab8wxMv1yys/3bVwob3BxTfGGOMMcaZFdyNMaYPqlquqreq6nJV/VfXZpf/RnKVdXeuH+4U+FH3B0XkJaCn2/A/nKOYAPXAWSKyQkR2dBW67xORz3U9fzbJPu3dc/lBD7lsJdl7vbuPqmqBQy65eo0py/L7pz9nwx49mBMkW8a8i4i0Ao3dHh4LXBxQLsbsdaoXNXwGtAmkr/ZU+wB5I6Xh3sAV3CNXVbb76l8MvJ3SgcLKzg2hPX5W5ZSXwoUS2ePuJbfDlLdcx6r4Wb84lG3JVkHyBZK/mwImh4J8OQTrZi5q/OKFixeHgp/DGGOMMaZnVnA3xpgeqOpBqtpAcmPO64FpwCG4rUwc4zjNZhHZ0MtzPa34KlbV/m6RzkZMgC+KSF+3x0/p4bHXRKR7q5LdVvfw2BjgZIdccvUanQ3Q+6c/Z/TwWExENvcyfl0Pj1UGlIsxe5WahQ2XifJjkm2e9mmCbkvtCB2wgjtASBKvkUIhGQBlc+QbFVkowqbP98XlgjAAqqS1D4ci3e/S6pXnMzydOfaYs1NSi6MS6DlTN6eqQVSuJXkxPRtGquotb215z3yS+5oYY4wxxmSdFdyNMaabruLso+C2cVkGeitG9/ZcCOivxUc2Yr4mImv6GdNTn/S+culto7eD+5mnv7jZfI1OBvD905+evieTtRcke8p3d3SWczRmwJ05f/mhwJ0M3IbI2SWkdqHQl11ZymRPquKT/3OEVNufnFt9T+Ons5JTmjxPO1zHijAinTkEHek61g/oToWQJ6nlKoFdFP63ZXOr7lb1q0BSbuHmTHR2zT2N12QtvjHGGGPMO1jB3Rhj9vQxoKSHx38DTAJGvWMjy2sHNLPc+EeuExgAQb7GveX9E8RqQevhbgYdP6/zC6TWR/1J0E/ie5MLOgoOrJszQ3r6BxrNVs5BUtEB69k9c2H4M7i39XoXUb5fvbBucsAppc9nu/NYZb90plDZow1Yr0Q993z64PspFtyz9Huhfm5NJG9H+4moXgbafXP1YChf+8DilWldDDHGGGOMSYXt3m6MMXvqaWVyK/AJEeleqDgig3kOS/G5BNBfr95sxHRZRbcxxVx6W+34qsNcuXqNrgbq/dOfnr4nqbK/E8zgoiosarzUebjw+fpZVT9GpN8LWIIUZKsnxr6oemHdZEVvySDEMPAeqLgjXBa5rjKQ4nImVLwNrtcxFY5PZw5J4TiB3lqrpcTzfOcC9Mx7lr5P/T32awnMo589ZxdwP3D/mfOXH5rIi9eIUgVaBJwIGbfROWzM1h1nAn/INFdjjDHGmL7YCndjjNlTT604VvdQLIWe+2S7Gqeqh/fy3KQeHmt16DGejZguVvbw2MGq2ltxvKdVi9uAtQ5z5eo1uhqo909/evqeNEtq3pfF/IwZcGfdEz4Ot9ZVIDxQP3vGbS7FdgBFx2eS22BScUd4tOD9BhiWSRyB4wsKEncElFZGOkPygutYgeKKeeF0Llg6r+hXodd8fLxO5ziawgr3ROg057EZWnrN9H/Vz676Zd2cqivr5swo2X/s5tGEEseh8kFR+RzIfOBxUt2QVyXX7d6MMcYYMwRYwd0YY/a0pYfH9lh1pqrnkNwMM10CfL6HuO8Hzu9h/B9zFNPFo+z5dRPghh5yGQPM7SHGgyLi0iM3V6/RVbbePz1tptfXrf1/hj02KixR1an9TaSqp6vqH7u+psYMGgmlt4t1exC4z3VszaJlh4Eckl5Wg0/+MP9O4LggYqnI5TUL6p3vSsiWyFWVr+K+qnxs6PBEdSrxz75n+XiU6e5HxHttYeSltJGuOreIUU8uco8brN/W1ibqrpq5vm5u1ZJlc6tur5tT9cm6OTOmdu7yDiH5N0V/d7IBoMJJ2c3UGGOMMcYK7sYY05PHenjsA6p6k6oerKpjVPVK4NcBzPV5Vf2Wqh6mqsNUtZJkobT7irMtJDf5y1XMPonIW8C3e3jqhq6v2xGqWqCqpwLLYI+i19vAvBSmHPDXmIJsvX9e6uGxa1X1KFUNdX+i63vyre4PA4+q6ndVdZKqHtj19TtUVatV9Ruquhb4C3Aug2VTSWO6iPjORfGEr71t7rxnXM07DztfAJi5sP4K4DLH4S+6DFKRO2t+vmxC+lkFQ1WaXMd6kNKmr3G/41O4t/FaXzd7Zq8biItITxd+e6QeRS7jzlrUeDyaXj/+bIpcV7m9bs6Mhajr11vHZTcjY4wxxhgruBtjTE9+Dfy9h8f/H8ke41uBnwMFXf9NVxR4Avga8E+SfcQbgRO6jVPgWhHZlKOYrr4P/KrbY0Ly6/YSsAt4Eji925hOoFZE/u44Ty5fo4tsvX8e7eGxGSQLVnH9j7J3PH8bsLDbMaOBG4HVwGaSX79XgDqSFz1s9Z8ZtHxkpOtYcVz5+4HFK0co/Ff6WQ0eZy1qPF6Rn7qMVeR/kcQ04PX+xgqM0XjoN2ffviSjFjUZ83jIfbB8sHpRY093Xe1hxt31x4Hc6BwZHu7reZ+48+89Qc6r+Hm4z97opfOj+XHVu0j+3torJaTHNmo9cP8ZYIwxxhiTLiu4G2NMNyKyE/gwyWJub7YAtcBTGUzVDpxHsgdpb3YBV4uI62robMR0Isk+x5cDXwBcN7hbC0wRkSUpTJWz1+gii++f79FzIb+vXBS4Gvgk8GYqxxozGHmq7oVIz/uQy7jRW9p/AnpU+lkNDhU/Dw9PqP8bkhf1+rNhWEf+p+pmz3wF4WqX+CKUxEcO+15mWWYm/+32R8Rtc28AxNf7Zi5sOLevMdUL6k70PKkDXAvB6ol0v5D6Ll2r319zi8ZBeYnEHfPmzevxc2HFHeHRB4a2/Eqg0jE/ZzUL6i+duaD+3uoF4e4X4lMWQo51GaeuXxdjjDHGmAyks5mPMcYMeiLSpqrFJHuFnwccBfgkV2o/CvxURF5S1U9mOM9GVa0A5gCfINnrewzJPrF1wK0isj7XMVOY2wd+pKqLSLYUqAKKgPHAKJI9Vl8hudL9D8DSXjYT7W+enL1Gx/wCf/90veYS4HPA2cAxJHu499nGoqvoPl9V7yNZ5J9BcmO+g4EDSLbzebPr32skV743A9EU7jowZp+Q8Pmn57rcRLmuZmHjQ3Vzqnq8uHf27UuGdY4quB3V2QGmuM/KT/jfB+lp4+ruFOTKP1077U2AutkzHqpZ0LgIcfo6fnbm3fX1y66ufiSzbNPz6GfP2TVzYePtoD21UNuTMELhjzULGh4S0V/G82XVlvb9No7zNx/gF3jHCXIhKteQwuayCg//eXbVcw5Dm4Fz3NKUWY+/d9oxMxc1fC+Rp0/tGDFyx37b2o+Io2eL6mdJ/g4LnshwhcsF//KahQ2rEf2dqj5aP7t6jetmxQAfvHPFAR3s+q5bVyfptRWPMcYYY0xQrOBujDG9EJHNwFe7/vU25mfAzzKcJ94VI6M4QcQUkZuAmwKYfwvw065/WZGL15jKsdl4/4jImyTbvsxzPeYdx+4AftH1z5gh6cD932h5a+u4N+h7w+HdhoM21ixq+Al4v+ls51lGEs+n833EvZlxketFcVpVO9jNXFh/nsJ1LmNF+fGyuVUN73yss0Ouzx+m5dDv11PUk59X3dswqfGKGc499oO0bezw20Zv3Xk1cKTzQcJHFfloqBMODG1BQ3m4l5PfpUN9dWo9o0KdqFvBvSvHclXKvU5hdOdOEuwuX6eXaBomozJZkJtrFjX8i0UNj4vPWhXW4nvrRTq25HeOfOuUjQ1bnjz21NF++4iDfE/fi/ozOrVjruumxSIayfLr+Ldwc+v1gtya7vGKnFtZWpiTi0tmaIg0x7bhdldST56vKC3K+d4axhizt7KWMsYYY4wxZkj4bW1tQlRTKWAVoHwB9VflD/O35Sf8nSRCf0Xkp/RfHB4SqufXHaHIItyWF6/tyPO+3P3ByHWV28WTS4G4Q4z3hDr41YWLF++xWfRA+EvtlJ0CVwCJAZ9c9SsNV1f/1WVoPO7dT7K92j5IDkW5QIVvAIvx/NUqeS92FHS88fjh0xLx9mFbfPz1+BpB5WsKrpshJ6Qj/mA2MzfGGGOMASu4G2OMMcaYISSh3Exys+YgNaO0BRxzr1cxL5wnIe/XuN0x0IHvXRq5qrK9pyeXzap6EvR/nCYWyt/cNq7Xu4eybdmcGctF5YYBnVR4oG7OjB+5Do9cU/k68ECQKSiESe69sq+6a9mnztyY6ySMMcYYM/hZwd0YY4wxxgwZXSuEnQuXDjYlElyE6D66mjh9+e/VbwJnuI3Wr9VdXbmmrxH7j33jZoSVLtFE+drMhQ3T3eYO3rK5VbcDX2IAeq4I+vv9x2y+MpW+5gB5Xv5/A84bBffj6RCdF4AGfbFqQAi8IAXxL+U6D2OMMcYMDVZwN8YYY4wxQ8oZG1Z8RZMbN2fqLcQ7p/GaGS8EEGufUrOwcQaibgVMpemMDY/9oL9hv62tTajoZcBWh6ghhV/NuLd+nFMOWVA3Z8b3gIuAt7I0RULhpikbHqv9bW1tR6oHPzpr+ibxdRaZ39HRKp3xGUvnnPVGhnFyZS1evHLZ5We+netEjDHGGDM02KapxhhjjDFmSJk3b55/9u1LLu4cWfAjQa5NM8x6Vf8j9XNmPBNocvuAmXctPUjx7wNxWbyzJSFcMW/ePN8ldv2s6hdnLqz/rCK/cBh+uNcp96B6Xqqrv4NSN2fGb2fes/QJTeT9AOFC3HrZ909YJQmur7t6xsr6DMIsu7r6kZmLGj6iyu+AkSkHUBZ3dnizI9eduT2DNHIlDvyioKPgv/907Yw3c51MLkSaY52k/5m/vqK0qCbIfIwxxpihwla4G2PMABCRm2RP0/a2mHubofAajTG58ehnz9lVP6f6OkQ+Atpnq5NutoJ+Z3hix6T6uTVDrtg+b948TwtCvwQ51PGQzzTOmfFSKnMsm1N9L/Bbx+Efnrkw/JlU4gdt2awz/1E3d8ZFnshkgQW4rdDvSRxYIr6eWzer6rRlV89waq/Tb36zZzxKKDFJ0N87HyQ8qyIX1M2dcVHkusqsFNs7N3i/EE9OV/gi8H/A6wGFfk1F75aEV1g3Z8bcP107bUgW240xxhiTO8GswDDGGGOMMWZfpSpn3tNQochMVaaBHAE6juTK0G2qvOShT+OxLDSs4/8evfScdAuqZggonR/Nf0/eW1MTvkwRoUSVIz3hMB9GCYwB2oG3gdcQ/QfqtarwVNyThshVldlqTwPAjHvqTwqp90FVrVZ4v8BBwH7Am6B/U3jKU/4w5Z+PNbjelRCkmkXLDtNEXqEXokjh/ai+D3gvMK4rz2EkV+pvBX1bkB2qbFBPn/PUexZfn5zyyooncpF7d+Hm1usFuTXd4xU5t7K08JFMcrAV7qYvkebYNmB0moc/X1FaNCHIfIwxZjCxljLGGGOMMWZoE9GlECb5z5iMNF9T1sle+n5qmFW9DlgHfL+vccsGJp091M2e+QrwCrA03Ri5yt0YY4wxZjdrKWOMMcYYY4wxxhhjjDHGBMBWuBtjjBl0wq2th0snH1YoEZES4D0kb5k9oJ9Df1FRWnRV9jM0g12kOXYfcKnD0FcrSotce2EbY4wxxhhjjNnLWcHdGGPMoNG0as1k9bybiTMTIWQblRhjjDHGGGOMMWYgWcHdGGPMoBCOxr6kwreA/FznYowxxhhjjDHGmKHJCu7GGGP2eU3Rti+o6HdynYcxxhhjDEBlafFtwG25zsMYY4wxA882TTXGGLNPW97cVqSit+Q6D2OMMcYYY4wxxhgruBtjjNmn+eg87PeZMcYYY4wxxhhj9gJWoDDGGLPPqotG9wM+nOs8jDHGGGOMMcYYY8B6uBtjjNmH5Uv+dCDkOHyjwo2el3g8f+fODVOmTNmZzdyMMcYYY4wxxhgz9FjB3RhjzD5LRYpFXcfyicqSovrsZmSMMWZvtHLl2gN3DU+UiOpkkBOB9wKHA+NJfiYaS/IC7lsgcVRfw+Ml8fVlFWnxxXvq9eng94cAACAASURBVOfXPV1bW5vI4cswvVixKna078kkH79I4GjgcJBDgINI3tW9+/u7HehEeRthK/AKKq8o+i/Q5xGejmvnMzVlZVty92qMq6FwXkej0ZHbvYJyUa1S5GRgAnAgydfWibAD5TVR/qqeriPhhXX76BWVlUe15zZzY4wZ2iTXCRhjjDHpamqO3apwvcPQzo0vPDtib/5AZQaXSHPsPuBSh6GvVpQWHZrtfIwZipY3txX5ouejnAOUkHk7zc3AHxV5cNMLzzwa9O+USHNsLnB3BiF8X6iqKilqCiKf5avWnOp73uNksEhL0c9XlhbfFkQ+77S0tXVUQYJzQc4SZSYQ9M/RlxX9i4j3uCQSj732t7/GUv1+h5tbrxfk1nQTUOTcytLCR/oaE4m2rkZkUrpzZNn2itKiMUEH3dfO63Q1tjxd7KGfRvUSYFSKh+8AfuOp3jG9rLilt0GR5tg2YHSaKT5fUVo0Ic1jjTFm0LMV7sYYY/ZZCvs7Dtywt3yAMsYYkz3RaDT/bW/YZQrX+Kqn4ngXlKNxwFWCXnXQ0Sf8LdIS++lov+NnZWVlO4IIXlFatCASjVUiXJJmCM9TfvHEE+uLTz99wtZMclna2jrKj3v3g2byefGPFSVFP84kj+6WR1tLfJHriHMhEHgx9x2OEOQIVC9Sz2P8scdfCPwui/OZPuzL53Wqwq2thxOX74r6l5D+xYSRwCxfZFakufXBkC9fnHZK0YsBpmmMMaYftmmqMcaYfZlbIUDYleU8jDHG5JCqSlNL6+XbKXhOVRehempWJxSOQvnhdgqei7S0Xaaqgdw5PDw+4pPA8xmEOLI9f2fGRe6CuPwQNJPVqy8X7ApdJeLa+K1vTavWTI40t/3RF4kCs8husd3sJQbLee2qqbmtVuLSJvAJAqvVyMcSHmvDLW2fDCaeMcYYF7bC3RgzpD0WXXtEXBIzUCaLcJLCYcAhwAhgOLCV5G2Z/1L0rx7eMwnxHxvrd/4l6JUva9euLXhtV3ya58sUhMmoHoXIYSRvIx0FdABvA68C/xA0pipPaShRVzl58ltB5pKu8Nq1o732xEdU+SBCCclbvEcDrwOvC/IMwqN+3PtT5akTX81ttkNDsq8tNSp6EionAUeS/J6MAPYDdgLtKG8h/AvkZdCXRXWdH8prPaiAdRMnTuzIRm6LFy8OHTzhxNNQnaZQinIUyd6rI0n2Ju0AtgH/Ap4XNKoijeWTC58UET8bOe22tLV11LCE9zHQs1AmkewLux/JnwkbBWlVdGk8nv9g9Wknbs5mLsaYvq1YFTt6eUvbPYqUD3jDTOFwVH/ZtLrt4sdbW686o7h4YybhTj99wtbl0daLfJGVwLA0w1wZjsYeriwr+kM6B0eaW88Frklzbkj2lb54ypSJb2QQA0j+XUG7f5OinwZ13STdDAKD6bzuj6rK8tVt31bVL2VpiuGiele4OTb1oOGhWdn6u84YY8x/WA93Y8yQsyIWOyDeqVcIciVQnGaYDqBRRB8I7Rj20NSpJ2xLN5+mVWsmayh0Laq1JIuMqYojLBN0/vTJRf+XyWoy116OIny3vKToy7v/f+3atQWb2uP/BXIDyVtz+9Ouyo/jdHzHdWOySHNsPXCsy9i0qK6pKCue/M6HwtHYeSI85Ha4P62ybNJjrtM5911VfldRVnSha1xIfj9e3xn/lMKVAfR27URkNUqTrzSNjA9fkWmrgqbVqyeoH/oUyR7n49MI8U+U+fFE/p1BF7vD4b8NlzHbP4/oF4EDHA55W9C7/OF536ycOHH77geth7sxA6Opua1W0XtIvcdxNrzq+f5Hpp8y6alMA0Va2j6D6u0ZhNgU75TC6tMLX0vloPon2g7Oy9cYyc1G03VjRWnRLRkcD3T1sPb9hxCOyjRWplT0wsqS4pRaylgP9/R7uA/W87onqiqR5tgCEZmdjfg9+PNo7Ti/rKxsh/VwN8aY7LGWMsaYIWPJ+vXDwi2xryY6ebHrA1C6xXaAAuAsVbk3MWLX19MJ8Fh07RGRaOy36nnNqM4hvWI7QB7KOary8PKWtlXh6JqpacZJS1Nz24mb2hOrQW7GrdgOMFyEG/OlIBpevfrILKY35DS2tM7Y1J5YpyK3BfQhPD95C7d+0RN9pD1v56J0A4Wj0fdEWtoWqB9aB3ye9IrtAO9F+FZeXufzkWjbZ4O65XvFmjXHydhtTyL6bdyK7QCjFPkvaY8/vTzaWhJEHsYYN+GW2FcV/Q17R1EO4BDf8xqbVsXOyTRQ+eSTfwpuF3x7MT4vnwWpHKCqkp+vi8is2P5oeUnh9zM4HoBINHahp/7KvaHYbgbWYD6vexJpbvvOABbbAc56W4Y9GI1G8wdwTmOMGXKs4G6MGRIaW54uHrl1Z4so/4PrRptZ1NTcdlFcEjGECwjwbiOFUhEvEmluu1lVs/4zvrElVq7oE8BJaYY4VhKhFeHW1sODzGuoampuq/VUlgDH5DqX7pqibTNFCtq6Li4F1dJuf0R/vLzl6UdXxGKuBfIehVvayhKJ0ONAUXoR5P2+yPJwS6w6kzyMMW4izW03d/1O39vu2B2lHg9l+rNARDSUz2zg7+lH0XPD0dY5rqMjq5++RuGD6c/HP1U7Ls+0b3tTtPUKhN+QbC9mhpDBfl53F26OXSnCjUHGdKHomdvIv2ug5zXGmKHECu7GmEEv0tx6rqf+Y6RfFA5UOBr7kqIPkOwHnQ0h0K8sb3l68dq1awuyNAfh6JqpnvIn0l+ZnyQcLnG5O5ishq7w6rWTFP0Vybsv9ipNLW2zVPRPJPdHCJyiZyY6Wb48ui6t1iwN0bZjRHUJ6HsyTGWUKH9YvmpNdjd1M2aIa2qJ3Qj6lVzn0YcCUR7M9K6XaUVFbyp6CdCZbgwR+dGKVbGj+xvXuKr1eFH9QbrzAHERPl5ZVvZ6BjGItLReoiL3YJ9Th5yhcl7v1rhmzUSBO4KIlY6uVfXptpMxxhjTD/tDxhgzqIWb2z4E8jv2kj8om6KtnxPhOwzAyh1Fz9/U7t8bVLuNd8VWjhYJPURwt/ue3dTcdlFAsXLCC4WyuolnX1RVPD/xM/bCzdCbmmOfUNUFZD+3k306lzz22LMp9YtdvHhxKE/0V6Tf3qa7Ub7n/Y7MWjIYY3rR1NxapcrNuc7DwRhf5LdPPLE+o4vSlaXFTwBfzSSPhMd9ixcv7nXD0XA4nBfy5F4y+J0u6LzykqLl6R4PybsRUVmIfUYdcobaea2qnpfwFmJ3cRhjzKBlf8wYYwatFWvWHCd70YrfSHPrNBX54cDOqhdHmp/+QhYC1wawGvhdFL0uyHgDTVUzuoU+E01r1pYpnJar+XuzvLmtSGHgiicik+LDO+5J5ZCDjz7x+ix87d4HzAw4pjFDXv0TbQcr8hug1+JxCtYp+k31pVLz9H2jtWNUwa7tI/M09H7x+aAmV546berdh6Pb83f8NNNEy0sKv4+wJIMQU8YffcIXe3vSGzPuGxn+HKyfXlL0nQyOJ7x27WjP9x/CCpBDzlA8r5ta2mYDp2eYhzHGmL3YXrcSzhhjgrB48eJQIuE9QKbtTgKycuXKER1wH8F8mEiJiN7cuKr1/6pOKX5uoOdO0bRwNHZCZVnRs7lOJB25LLirrx9xvI1hk6J3eiKNviReHrFr9Bs7d27YEdpvvwNUZP+Eekd4KkUqFIvPBxCOSzenaDSavz256dlwx0N8lAfF0/v8eN5TY7ydmzs6RozpKNBi9fwrRLkMl8K9cEFjS+v5VSXFv+9vaLi19XCN67cc8zPG5Fhevn6XjO9G0ZeAz5SXFD3SS6/xl7v+Lal/8plvhPI6bxa4Jv355LKmltjCTFZ/i4iGo9ErRArWAO9NLwbfbGx5+tGqkpNb3/l40+q2Kerrl9PNDXg13imXikhGd3nJzsQ3A98gVXgNaBCkwYcYEn89/+0Rmw84ILFr49scqAWd46QzNF5CWiIqUxT9AHBYoDmYfg218zoc/ttw2PbN9Ofew3Ndm8z+mTw2HJSXt3Hzrl37JRKhg/GkTOAioBqr/RhjzICyH7rGmEHp4GNOmKOQTo/F1cBvPN+PJDT/5YNG8ca2bQXD385rHy9wQkj8CkU+BJyQStDOYaNuAHl/irn8AeSXiVDiqf3i8Y278vMP6OjU4wSvFuEa3FfuF3ie3AJ8JMX5U6BhVO5K5PkrD8nP37QxHj/Ii8sHFb5OKh9ehWpgHy24k7OCu6AO73V9Kd7pnVZ9etFrPTy5qevfeqBh94Ph5rXHQvxDHnKewnRSaIX0NvnXAie6jZbX1efCylMKI92eeAMIA+HIqrZf4envgX5bxngqt0Sj0T+WlZX12ffY65RrVFJaTakID4gv9/q+Fxvj7dzc7nnjOyTvFM9nFvDhFGIZY1KwfNWaU324IpMYgiz18rlkWlHRmy7jq087cTPwyabmWJvCT0izHZwqt6pqWSabiVaWlb3e1BL7uCqNpHfxvsBT/74l69efcs6ECbsAHnvs2TFxvyOTxQC+L3ppL79XnDWuWTORBJ/NJEY3z4vo//hb3vh1ZWVlvJcxr3b9A4gAPwIIN7eeLshVwMXsJYs2+lJRVjy5r+cjzbFO0v/MX19RWlST5rFOhuJ5LWO2XgWS1p4z3WxD9UvlpUV39ZDD7r/rngZ+EV69dpL4iXuAPt8vxhhjgmMFd2PMoLN48eKQKjem+OfzJt9jbuWkwj/28EdrB7AVeAH4k6r+9/Lmp2tU9Eagqr/AS9avH6bbdn4mhXJsu4heVF5S/Mduj2/s+vfY8pa1P/M18WeSrStcnJul1eOKyvXlpYU/6fZ12wDMX97S8qDv5z3mulJaoLS35ypKiyZ0fyzSHLsPuNQh9LMVpUWOxd/05OVwhTtwcP9D5M7q0wtTKopUlk58HrgNuK1p9eoJ6ofmINLvfgjhcDhPRVxbGe3Ek3MqS09e1degilMK65qa265UtN+V68DR27z884Hf9DYgGo3mbxdmO+YIsENUPlpeWris2+OvAA8DD0daWi9B5ZfY31fGBM73vC+Twf4nIvp4fvv2j04pnbIz1WPLS4vuaGqJHa7Kl9KcvqRpddtZwKNpHp/Mo6RoeSQa+yZCunfmFI7auuMm4IsA8REdPwb63VC1V8JNVSXFDf0P7JuX8L5EMD8346Df0K1v3FLRe6G9T10985+IRqOff5v8uSryNWBcALmZHgzJ81rkM2nO905v+iF/WtWkSWtdBldOnrgmGo2etl3yHyS5cMgYY0yWWQ93Y8ygc/BRJ5yZ0m3Jyt/US5xaNbnoYZdVKiKi5WWFyypKi2Yg+nFfvT6LmCO27TgXdSmIdsVHruih2P4u00smrlNlJrDDNawnmkpx0Y0yr6Ks8Pbevm7TS0o2icdc93g6KbDcBlgih5umohzQ/xDtyGSK8smT11eUFt1YUVrYb699GXvg2TheDFL0lorJfRfb/51DaeGDCHUuY0Wlz/f7dsk/C3BeYeaLXl5etkex/V0qSoofELjeNaYxxk3T6tUTyOwOkm0hErVTpqRelNvtteef/SrJ1aLp0WB+NpSXFt4s77gTKfU05IbGllh5Y0vr+cBVaSciRDY+/2zGLbkaWta9n+Rq8kx1qHJhRWnxt/tY1e6srKxsR3lZ8Y/VSxwL8n3Uaw8gR/MOQ/G8jqx++hSc7/7rVYfve+e6Ftt3Kysr6xytnRcJPJnh/MYYYxxYwd0YM+ioxwUpDG8X9c+vnDz57+nMVVFS/EBlWeEP+hojyEedAwpLyksLF7sMrSwrelaQW1xDK3Kecx5unhlNR7+bpHX1t3y1v3EAiGTYwzN3ctnDHbTfDcA84YJwODwgK69V5HzHobvy8uXHKcVGXTdFLV8Ri/V6IUKSLXKcCLLUpSc8wPSSwrtItqYyxgRENeS2h0PvbppaUvJKJjnU1tYmRMlkY9CacGvr4ZnkACAivp8IXdrVnzwdnqd6r6fezzJIY1Me8U/U1tYmMoiRTIb4ZQSwul3ghsqyoj9kGqe7ysmT36ooLfzvytLCR4KOPdQNxfNaNXFRBnMBIHBn1SknP57OsWVlZTsEuRrI+Nw1xhjTNyu4G2MGo0rXgQILy0+ZlN3imFLuPFT1J6mEFum8E3BdyXVsw5o1aW221otb++uR/Q6uq4f2TzeZXMtpSxmR1/sboipnyNhxTza1tM0O+H2wZzrqdg4K1Lv2XN0t389b6Tx0Fx/oY/Len+sm4eldrmNFxBfIpJBljOlOuTCDo3d2asf8INLwt415EEh3Na0QD+bCd+WpE18lIZcBad5ZJe8HfU+a0/uKXp5pofPfmSi1GQdRHigvLbojgHTMQBqC57WonJnmPLu96eWn3VIKgOmlhTHg3gzzMMYY0w8ruBtjBpXHW1sPAo50HR9XuS172UD4qbWHAK7Fza1sfaM+lfjTS0o2Actdx4t6ZanE70MilM/vnOdF+l2B3WXUQK3CDloilJezljIiRB2HlqjqwlDC2xBpiW1uao5FIs2x+ZGW2A2NzWvObGhZ935VTbuXKkD9E20HA0e4jFVN/bbmA0Y43i0BqPS8J0A0Gs1XFddNldvbR4/4s+ucAHl5GvgqS2OGqhVr1hxHihuVv4vyh5qyMtffQX2qrDyqHfhLusd7AfZOrjilsE6RTFbmpkWEWypLi1P6mdibptbWo4DCDMO0x+Py+SDyMQNnKJ7Xy6PrDgUmpjsPgMLiVBcq9MTz/UAuVhhjjOndPlnUMMaY3nQm5JgUhr8wo6zwhawlA6joMSlUL1vT6TsqaIsi/W7eCuApqXx9+vJcKn/w+2i7+9fhyDzcV+3vNXLZUiaB1ntIapt+KQcqlAPlKHh4oHGaWtq2R1piUVGJIBr2t2xemcr70gvJsbjuECx8K9IcS2ml1qb2FO6C7mUvh3bPG48ywjHKM+dMmLDLfVI4o7h4Y6Q59k/cL7YZY3oRT3hTMrkKqGhjYMkkPY/Dhum95HK6qnoiEswF2q2vz2Pse8pBpwYSrx8CT47yO74eVDw/7p0hKewo3yORn6e6IbjJvaF4XickUSoZbBAL4KFObSf7M/2USU9FmmMvksmmycYYY/pkK9yNMYOKqDht1Ng12mmjxkyEPHXv1yryXDpzKPJX58F+QAVAIaWNmlAd9JuNhXw/ZyvcKycXhYHWgMKNRqlQdJ4qTTJ23MuRltZvd21s16+U3vNZJshhPT3e4Xn9bjL7jiDPpzn5+rSOM8a8i6d6WibHqxcK+Hd9/y28+rDf8panjw8qk8rKyrjm+ZcAm4OK2YfNJOTCFFrJOdDTM46Q8O8MIhMzsIbieS2a8d0cb7/2wnNNGcb4D5GlgcUyxhizB1vhbowZXITRzoulVDdlNRdIKR/FT+/WWOUt5/Uywui05ug+pfJGSgeIDPqCey6JiN/Y0voFT2UpEAo4/KGofDlE/HOR5tZ5G1947kd9bpSXyjmYbeL3/H7vzNsfz+36iPq6Na25lfSOM8a8m8iJmRzuqb8m0hwLKhuc7+Dp3YnAMwEkAkBlcfGGcHPblYL+kQxXz/ZBFbmy4tTCfwQZVJJfi0xsrCgrSm0BgNk7DMHzWj09XjKbZl0QGxX/m++3Idn6kWGMMcZWuBtjBhX1/WHOY0WyXhBT3y9wHev5ktaGTT6ywz0hGZ7OHN156LaUDpDBv8JdQ15qX1uRQAvjVSXFDQLXEsCnxl6MBLll/NHHz++rz3sq7/lsU5Uefx6IlxjjGkNSOb/efWSaxxlj3knRI3OdQ5AUdbpbKBWVpYWPoNwadNzdVPRHlaWFj2QhdGbtLJTlIhmWME1ODMXzWpQU7sLt0dMZHv8u4oldrDLGmCyygrsxZlARz3PutSyqY7OZC4B4XofrWN9T157S7+KhI90TCqjwLZJSj3VR9+/LvkrUT/X751z0dVVeWnS3+lKF8regY+8mIrMjq5++ptfnUzgHc0X9kPMFI03l/Hr3kWkeZ4zZbfHixSGQwbYXQqZFtx6NHxH6MiJPBR1X4MkxfueXg46rqh6QUQsyEV0TUDpmAA3h8/rQjGZQ/p7R8d34IX0xyHjGGGPezQruxpjBRdnuPFZkfBYzSUohH8HbL605hP2zkU+QRDVn/c0HSiL1gvuB2cij8pTCyI79RpyoyGXAE9mYQ1S/tnLlyp5fb47eYynJj7/lOlQ8Se/CnJD1C3rGDHaHHVY0ksHWAlMk8IutABMnTuzI870LkRRbvvXtLfL0kmD7tidF1q0L4HubUd9tkyND9rzWzBZaqKTZ4q4X8c7O1O5WNcYYk5LB9YvOGDPkqeg/3Btq6KnZzAUg4csGz3Nt4q5pbaSmosdL7x0+3k3YkM4cpn+innPBvemptvcp2bvD4pwJE3YB9wP3L4+uO1S9zhofqRKliGSf0UxbCx22q2D0mcAf9njGYwOul1dEP15RUvxAhrmkrMD334y7rjnwdUJakyjHpXWcMebfZMyuEcQHWY9hX0dlK/TUsokvN7a0Xu0hvwsiniDXlBcXZeWOqYJ4fGRnxi3n5c1AkjEDasie1yLDM+r6F/CChurS0m1NLW1K9vZ+MMaYIc1WuBtjBhWP+PMpDD+6Idp2TNaSAUTlhRSGF4fD4ZQvhIrKZOexoqnkM+Qp4ryqT1JoCeTn+aell1Hqpped9K/ykuJfVpYUXVlRWlSy8YVnR4uXOE58PojK5xTmi+jjwNupxBWo6unxzl2k8B7LbNO0dA33/U2A254JIicsWb/eeW8IgMdbWw8CDksjNWPMO8R3eSmde/sEIa32ca5CKocEFcsXP2sLE4L43vr4tjn1Pmjontea0R43nqS311NvRMQHBv0eS8YYkytWcDfGDCrTS0o2gXuPwzzR67OXDVSeOvFV1HlV+VjGHlidSvzlLS3jgemu40MkoqnEH+pCnvvmsKLi3CJGfLkovYwyV1tbmyifPHl9+SlFSyrKCm+vLC36ZHlJ8VQdHjpEVee6tiMQ4aSeHq8+vfA14GWnZJQa98yDk2yPIM2Ow4eP2rbjzFTid8blI2mkZYzpptPHeR8UA03RWKHC94OKJyo3NLW0fjioeO+UN8zPeL8PD89ad+2Dhu55LRm9bl/T2+upN137KGR6x6MxxpheWMHdGDMYNboOVJizPNpaks1kVGhyHeshn04ltu/nfQrn9mCyfmpJySupxB/qEnhbXMcqFLmMa1zVejxCVgoYmaicOHF7ZVnxQlCn96CqjuvjWdf3/Gkr1qzJSesVwXfub68qn3Ifqx7wybSSMsa8y/B4/o5c57CvCK9dO1qFxRDoCnpR5OePRdceEWBMADry8jL+3vqSnb1QTHYN2fNaNbPV5MLogDIBoL65eQzWTsYYY7LGCu7GmMFHSKV36XAf+V149eoj05mqqaX1w5GW2A19jVHRh1zjKXywsaX1fJexK9asOQ7hRtfYgv+w61iTVEDHphSGnxcO/63PlULRaDTf87gLyOi24mxKkL/SbaSM7O0ZVXnQcTrx494tjmOdLG9Ze1K4OXZ/pCX2gb7GKSxPIexZ4WjsPJeBkdVPXw1k9SKeMUPFK6/EdgCJXOexL5CdibuBEwIPrBwYl8R9ixcvDgUZtuKkk3YA8UxieOr3ceHX7K2G7HktZLRJqWiam7j3Ii8/PysbOBtjjEmygrsxZtDZ+Pyzy4AXnQ8QjhI/9FQ4GjtP1W330cZo62mR5tbfq8rDonpoX2Pbx4x8BHjVNR1P5b5Ic+u5fY1pam47MZHw6oBei57daMJnoWsOJmlqSckrCK85Dj9Ixm67o2uF8x7Ca9eO3u4V/AqkMsAUk7Gb2y6NRNvuDTe3np5pLKHzWMeBvX5dxtDxJ+CfLmFU+EhTS8z5wlFvIqufPiXSElvsa6JN4BPq+30Wh0Zr55+Bf7nGF+FXkVVtfbbACbe0Xiyqt7vGNMb0rba2NoHjz5KhLNIcm4twSRanmH7QsSd8PciAIuKj/COzKJ7zHjZm7zGEz+vMXrNwZDBpJHkJOTrIeMYYY94t5c35jDFmb1dbW5toao59T2F+CoeNF+Ghppa21U0tsf9N+BrJI//lcSN085tvhobpsI7xvsixoNNUOBM4xTXwORMm7IpE225H9NuOh4wA+WOkOfaQKr/08/xV+8XjG3fl5x/Q0anHiScXquo1QCqbTj1cdUrxcymMN//RDJzjOHbW8pa2YyItse/FO/OfGpl4c0d7/qgjxONs2Zn4LMJRWclQ/eGIXC7I5ZHm2GrQ34mvj04vK14jIuoaZkUsdkCik+86TYn22p6orKysM9Ic+yHwI6dYynfCzbGj8ncWfHHq1BOcV4CtWBU7Oh7i46J8HN9PaQPWsrKyzqZobJEKX3U8ZCSeLg03x37tqfzS973YGG/n5nbPG58gVIYvs1Sx3u3GBEzgbwrptjTpGK0do5P7NgxO4VWtJwM/zvpEylebmlubykuLndv29Uv4G6T/e1HRaaoqqfyeM3uHoXheq/DPDN+pJweUCgDq60TEOsoYY0y2WMHdGDMovfbCs4sOPuaEqxVKUzx0siqTPRF84mxqB0bsvus1/b+SCzq23dYxbPTVkNLqlI+K8NFQwmO7FEAcRCSdNDpCIT/jFcRDlarWCeJacEehHKU8L6+TjrzR/7mVbOA+00wGmaye3NzU0vavSDT2uIquFZW1Ggqt97z4Fk/kramFhVuefPL50TvzOw5SSbzXgxmJTuYChzjNIl6kr6fHDw/dsak9cTVuLQ5E4Jr4iI6Lw82x+wVpCPnamp8Y8frOnRt2JEa8Z1x+Pgcq/nsQbxKqp4KclkAnZPTh1Ze7CekNuN8pIgKfUNFPSCjBdgr+cz7aZ1ZjssKHZwXK0zy84G0KTgDagsxpb7G0tXWUxCXovu298RS5//HW1klnFBdvDCKgwjMCVRmEOCgSjU0Eng4iHzNwhuJ5Lb48R2YV95MWL14c6rpDIICEHEjD1gAAIABJREFUvJMz+WxjjDGmb9ZSxhgzKNXW1ibwEpcAW3OdC8CUKVN2gl5ODnpWispXpk2a9NeBnnewSMQL7gN25TqPNB2KcIEg30BYLH5itcblxUQnbzS1tCXa83duERLrPSWC8jVci+2QKAj5ffZpnzhxYocv3sXAzhTy3U/gOtAHEx4vtOfv3CJjx3Xm5euriq4DWU6yZculoBNSiNuj8lML/yEqgbZJMMYES+DJzCLooN1TYVhcfgqkdHdPhg7tjMt9vbVOS5UHf8k8SGqbzZu9w1A8r32IZRhi1MHHHJ/uRYp3SbbQVOfFJMYYY1JnBXdjzKBVPnnyevG5BOjIdS4AFaXFK1Dpc4PVwCkPTC892amth+lZ9WknbgYeCDaqhlHWBhtz4Ajc5bLCsark5FZFrgb8AUgrLa+9+MxtiDwVaFBlA7As0JjGDFGqmRVl1ZPaoHLZmzS1tF4OXJmDqWdGmtv+O4hAvpd4PNMYAlfUP9F2cBD5DFKZ/A2ctQ3eh+J5Lb7XTKZLypULg8hlRbT1FFK769YYY0yKrOBujBnUyk8pWqLI+cD2XOcCUFFWeLsIX2IA7uEU5PfjR4SutN6mmfMk/t/ApoDCPV2wK+8C0H2q9+g7vNCep19yHVxZWni/qM5iL7nw1V1tbW1C1fsEwX1/d/joBUAgLReMGeoqy4qeBZ5PO4Ayc3l0XZ+bm+9rwtHYCapyZwYhXgHeSvdgEf6naXXblAzmB6By8uS/k3lbkOF5BWoLC3qXyZ2e+wWWRTdD8byuPHXiq5DZYgv1pHZFLHZAprkkRK7ONIYxxpi+WcHdGDPoVZYWPiLKFPaSHp/lJUXfQ7mIDD7s9iMhyk3TS06unThx4l5Z5NzXTC8p2aTILCDTInlrfp7OmDJl4htB5DXglLWSkMozi4vfTuWw8rLie0GrQV/KVmqZqCyd+LyKnAPyeoahdvr4H6sqK87wVnljzLvJ4gwOzvMlfnNgqaTo8dbWg5qaY7c2trSeH0S8lStXjhDhf4FRaYbwfdHLBflkBmnkqa8PrFy59sAMYgCgQibf264gfDwSbf1UxnEGI82o4D4hHA5ncc+3oXdeq+jSjCZWDkx0OG/23qOmaKxQRK7MKA9jjDH9soK7MWZIKC8ratsxdkQZ6P8D3sx1PhVlRb+VhBQBiwl2tfsq8WR6eVnR10Rkr23jsS+qLC18BOEjwI40QyzW4aGpQW02N8DiiCwMFTCt/NTCf6QToKK0eEXezmGFKvpDUuvrnoo3EVmIelUVpcUrUzmwsqQwGgolzgBa05z7n75qZVXppMw+TBtj9iBwP5n9rrwy3BKrDiofFw1r1ry3qbn1+51xeVHhelEvkI1NO4aNvg0oSjuAcltVSXFDeWnh/6pwbwapHNFZkLgn2Qs6fT559wHxTGIAIHJrpKX1kozjdBONRkdGWmLfCje3fSjo2ANCMiq4j9SxB8wILJduhuJ5LRL634yTED4daYl9IJ1DV65cOUKF+UAo4zyMMcb0yQruxpgh45wJE3ZVlBZ/u1M7jkLlc6iuySBcB/BnEb0itHPYt9IJUH5q4T8qSosu8sWbDCwg/dt+4whLFDm3vKTwtPLJhSkVGo27ipKiR8VLTBLk9ykc9qwvekFFadFFlRMnZqe10bY3fuGrnq4qXwT5vwBWaicJrwF3q1JYUVI4d1pRUUYXq6ZOPWFbZUnxf2kidLSgXyWT28mTfGA1cKv4fHD88NAhFSWFcyvKTg6nc8Fp2qRJf90xdsRpqnwZ9wtz7Qp3qJc42Va2G5Md5aWFz4A8kkEIEeX34ebW0/9/e/ceZ1dZ34v/8+yZJNxBsOLdeqFeIAlJBi+IJJMLiK0eexGt1lY0iHfbntPan1rFqq22ntP+bCsiQT22KtKeXz1WRchlEkW8zQQmEYvFYrV4B4UEEkhm9vP7Y090MrPnkrlkEni/X6/9SubZaz3ru9aavWfv73rW95mxoMawqW/bsp6t2z7cMdi4pab8j0x9JPooPVv7X5BkOqUg+ncdf+Qb9/0wb9f81yb5j6l2Vkv+25a+r792GvFk1dInfSfJFdPpY8iC1PLRzX3b3zkTo7KvvPLKji19259/V5n3jdT8aUrziBmIcS5M6/NAI42/6rn++hNmKpjh7o+v6xVLTvtakm9MM5z5ST696YYbTj2QlXp7e+ftWXDMFUmmlKwH4MBMa0QCwOGup7//4Y3BrEwtS2rJqal5WJKTkxyV5Mgkdya5qyQ/rCk3l+SmwdK89rjm3i91dXVNdaRzW729vfPuyhFnlTJ4Zk2WJuWXkzw0rQ/1xya5J8ndSX5UUv6rpvY3S/1qKc2N3UuWzFZ5Gsbw+a03PqlZB341KauTPCrJg9Kqd/qzJN9OylfTzCeXd522cS7uNrh269aH7qmNhY2URTXlUSV5REkeVpOThuJckNbv+Y60fq92leTWmnwzyU2lUb5y9umnfXm2Y99y/fWn1GbHipSyJKlPTM1D0jqWRw3F+LMkO9N6Hf6glvLvaeamZhn85rx5ja9O9yLAWHp7e4+6O/OfW0vOS7I4ySOSnJDWe8JPkrqtlsb6+R3N/+8wvWsBDitbrt9+Zm3WazO97y87SqmvXb508UdmKq4k6fnqjQ8unc3npdl8aUo5vd0yNeXF3csW/uOUt9F34+NKBvuSHDfFLu6pzXpG9xmL9yuvt6m3/ymNUr6QZN4U+723mTx95bJFfVNcP5tuuOHUxmDjhiQzVb7kW6XWdzR3/vSj3d3dBzR6fkt//6Ozt7y0llyQ5GH72mupz+teuvifD6Svnr7+3y8pf30g6wxXU57dvWzhdBLS2dK37a9r8vvT6SPJD1Kyrg6WTc15gzc35s27c6YGENwfX9c9W7e/otR6yQyEuDO1vmH5skXvn2i+pp7rbzy9NAcvT7J0Bra7z7dWLFt0ygz2B3CfIuEOAAAc8jb39X8kKS+ega42pFn+cqoXRK+88sqOBz/m8YtrGt211OckOSsT3Dk8nYT7Z2++ecFRO3Zfl+kky2p5/Yquhe9t99SWvv431ZR3TLnv5FtH7D1y2VOfesqUy5ds7t32P1Pyh9OIYbSSH6WZTTV1U0et2+r88pOOnQtue8ADBu/98d05saMzJw42955YUhYljaek1Kck+ZW0+Y58uCbce/q2vaQkH5pOH1NRan3/8q7Fk6qrf397Xff0fPuIctzOW5LM1KSvN6XkylLK1c1G87sP6uz88R0DAycM7C0np1HOqLU+L8nqzNwFrX0k3AHGMYuToAAAAMyMgb2NP+qcl/OS+sBpdrU6jbp6y9Zt39m8dftnS9I3WOsNtXTe1ij33tm9ZMkdV/f3H31UKfP33lsf1NHIw5opjyw1C1OyKElXMzlhZqdgGdvRO3a/p04j2V5Srj572Wl/O9bzP/qPb77rQY99wjlJzp7iJh53z7x7Lk0y5Rrq9ciOt5bdg7+ekkdPtY/RnebklPx2SfntZinJQDJw5J785J6kdCTNmpTS+PnC90WNzrqlDhzaY+zub6/r7u5H37O5b9tbk3xghrp8QmreUmt9S2mW/GRgMElpXTaq983fa4DDgRruAADAIW/1Uxf+qFmaL0gyODM9lkel1lfWWtc1kt6OOvCfpdnxs8192+qCgXLX4N78tNEoN9WUjSX50NAI7NVplZc6KHr6tv9aTV499R7KbaV2XDBeyYnzzz9/sHbWF6Xkp1PfTn1BT2//2qmu3X3qqXc1G41fz9QnJqeN5YsXfzvJ1ydccA7dH1/Xy5cuvDzJlw/W9gA4+CTcAQCAw8LKpYs3JnnjhAveB/Rcf/0vl9R/yDTKgNZaLzy760k/mGi57sWLb00zr5jqdpKklPLenq/1nzbV9VcuPa2/1FyY1oTYzJg6o7XNZ8P96XWdJKWUZrOjuTYuMAHcZ0m4AwAAh40Vyxb9ZUr+bK7jmE29vb3zGs2OKzKdUbelrOvuWvTJyS6+omvRP2V69b6PLI3yid7e3qOm2sHyrkUfS7I2ku4z5oi9R12a1gTkh7T7w+t6uJWnn35jKeW1c7X9WuvlSWZk8lsARpNwBwAADisrli56ayn5k9xHE7M7G/P+oiZPmXoP5ea6oPEHB7pWPaLjdUm5eerbzZPuKvPHrBc/GSuWLfpQLfVFMfp3Rjz1qafsKMn/M9dxTMZ9/XU90vKlCz9YUt9z0Ddcsv7Y7J3UpLYATI2EOwAAcNhZvnTRu5u1PCfJHXMdy0zq6dv+a6WWP5xGF3sbzcHf6T711AMevdp96ql3pVFelGTvNLb/0i192140jfXTvXTxFaXZPCs1355OP7ScvXThB2rqJ+Y6jsm4r76ux3L20kV/nOSDB22DJevv7ai/3tXVNZ3XOAATkHAHAAAOSyu7Fn6mswycmmTSpVMOZVu+uv0RJfXDmUbd9tS8/ewzTv/qVFdfseS0r6WWt055+0lqcsmW668/ZTp9LD/j9OvrkR2LUup7M2MTat4/lVLq7uOO+r2kXDHXsUzGfe11PZ5SSl2+dOHaWvPug7C5K3cde+Szz128+O6DsC2A+zUJdwAA4LB11tKl31+xbNGvl2Z+NUnvXMfzczW31uTva8maY+u9E44u7unp6awd+ViSk6a6yVLqF398y01/PtX191m+7LR3p2TzNLo4tjY7PvHZm29eMJ04uk899a4VSxe/vlHrk5P66SR1Ov3dnz3rlFPuXb70tBcmeXlKfjrX8UzkvvK6noxSSu3uWvQnJeUFmZ2R/XtKrb+/fOnCFzzrlFPunYX+ARihc64DAIC51NO77bml5F9GNN+1YtmiY+ckIA6I8wfss/yMRZ9N8tnNW7edl5pXJDkvybyDGMJAkm015aqUfHLF0tP6SimTThCX40/8s9R61jS2vyMdefH5558/7dHgpZRmT3//i8tg6U/NiVPsZsnRO3a/J8m0J4Y8u2vx1iTP3tS3bVkjeXWS30riff4ADf0+XnbttTddMXDknrVJfi/J4jkOa1yH++v6QCxftvATW766/bpmR/2Lkrww07nT5Rc+V2v+YEXX4ptmoC8AJknCHQAAuM9YsXTRVUmu2vDl7Sd3djZ/I6Wck6Q7yfEzuqGSn5aaLyX1S7V2XFePLF+bSt30JNnSu/2cWusbphVOqa9dvnjxjNU87168+NZNW/tf3kj556n2UZPXbO7bvmnFsoUjL4xOycpli/qSvPTq/v7XLhjMc9JsPDOlrknykJnof5jvJvlySrm2DA5e++Nv//u2Ge5/Tp111hN2JvnrJH+9ces3HtWog89IaZ5eUp5Yak6uyfEpOTY1xyU5co7DTXJ4vq6nYvmTF/5Xkt/ZtPXrf9VIfU1q/e0kRx9gN/fU5P/UZuOSlWec9sVZCBOACczEFVMAOGwZIX14c/6Ayejp6emsD3jA4zsGGotryeKkPDLJw5OcnNQHDi32gLRGs+4ceuwuyV01ubOW/Fdp5pZayi2NRm5p7m3c0v3kU384R7vDCF/42rbHNBvl9Gaai0rymCQPT8qDkzworTKqxyXpSLIjyWBSdyRlZ5Lvp5Yf1tQfJPVbKfn6QN37b2u6uu6cu71hsu4Pr+ve3t6jdpZ5Z5c0ViZ1YZLHpVV26rgke5Jyd1J/kuTmJDelZPMxzT1burq6ds1l3AD3dxLuANyvSdge3pw/AOBQd866Dc+tKaM+r6xfu8rnlWk4Z93GN9fk7fu3lmvXr135jLmJCKDFpKkAAAAAADAD1HAHAAAAYM6sWbdx1GS0tTa7N1y4ZvMchAMwLUa4AwAAAADADDDCHYBJ29y3/eNJfcGI5g+vWLbogpHL9mzd/opS6yUjmm9asWzRE/dfbtubSx1de3HFsoXPqLWWz2/9+vk1dW1KFqbmxCQ/Sc11zUb+buXSRVvGi7enp6ezcdxJL6vJC5OcmuSYJLeW5Ko0Bt+7fMmSmye35/v78pdvPu6ezl0vKqWxqqaenuSBSY5JyW2puSUl6zubHZef1XXqd8eMbZz97un59hE5bscrGikvqCmPTeoDS83/Xd616LnDl77yyis7fukxj7+gNMqLUstpST02ya1JubrZbL535RmLvznZGufTiaenr/+ZJeWqcQ7ZXSm5u6R+q1nLDSn55IolCzeWUkaNZNovplk6fwAAADBbJNwBOCSt7+09fsv12z+W5FlJkl+kZh+akt9q1Pzm5t7tb1rRtfAv2q3/+d5vPKSZvZ+tyekjnnpsTV6TZscFm7f2X1ib2T3ZmFoXALa/6p7s/vOkHFczIl9cc3KSk1PztIEy+IbNW7e9e/mShW8rpTQnu40tX93+iNrY8amknF6HOm1nw5e3n9w5r/5rkjNai/x8uccm9VWNRnlJT9/2i1LrXZPd9nTimcAxqTmmppxckqen5tVbtm7/8rW9Nz5/rIsSs3H+AAC477hm7ap3JHnHXMcBMJKSMgBM15QysBN0ecS8xvxPpg4l29srKfWdm/v6nzHyiav7+49uloGNKWVksna4o1PLRxqp504qolrLlq3bL63J3yU5bhKrLEjNWzZv3faxWmuZzDZK6pHpqP/SLu5a8vM+ent7j+rsrBuTnDFOd0eV1A+n5JmT2fZ04pmipw6UwY3XXXfdkSOfmI3zBwAAAAeDEe4ATNcsJNzTlZqU1Pc0O/P/5qfH3dY4budv1uSyJMMTtCUpr0nyheErLxjMnyfZr3RNkpqSd9SBjvftfsD8nx29Y9fTay2X1FJeMZmANm/d9vqScuHoPsv7a7O+dyB7ftCRBWc1Sv1Akof+IsDy/C1bt29N8pcTbaMmy8Z+tvw8wX13mf/OtEqs7L9+zbubnc2/bfzs+NvrcXcub9TGJaXkoon3bnrxlGZjsDTqV5qpnyu1Y0ujUX7U0TFw25mLFt22oa/v2I4678GNjsY5qfXtSY4f1snj9sw/9sIk7x3e82ycPwCA2bDi4p7OeQ8ffFlSfl4CryS31uSqdAy+d/0F50y6BN6qdRue2ZioTF9yd5JvpZQbaml+csMFqzZmjDJ9a9Zt/HiSUeUg169dNaoc5JrLN74iNfuXgyy5af3LVu33meycdRvfXDO6DOH6tSufkVrLOes2np801tZSFyZD5SBLrkspf7f+pSv3Kwe5Zt3Gy5KsHWtnS2n0rFm3cWTzFevXrvrtCWOZpZhHet6VV3bcseOkC5LyoqSeluTYktzaTL26szTe+7mXrfzmOes2PLemjCrxuH7tqmPb9Qkc/iTcAZiWWutsJNyTUi5ZvnTRHw1r+WhP37anleTVI5Z8+vAfNnzl305K3TsyMZ6a8t7upQvfMqxp05b+/mfWgfKNJEeMF8r63t7jS8pb2wR5yYqlC4fH85lNW7/+rEZtbs3+d5G96brrblx35pmn/nS87fy812RjTX3bMXVv364cdXyzMbg6aXYlyXXX3Xjingy+fPT+5dLurkV/Mqzp6k1f6z+vUcq2JPMns92pxJMkK85YuD7J+jFWv3Po8c3NvdtOSMmf7d95PS/DEu6zcf64X3hzRn2RzrVJRt0Bcwg5HGKejRifm4yeVyKJpMNojhUc4s699PMPaXbs+Wyy/115NXlsktdksOOCNZdtvDCpM1UC75ihx8mp9emlllevuXzjl+ul65+/4aI1Y84ddDCsvnT98eXyTR+rpTxrxHich6bmt1Lrb56zbtObrlm7sm05yLkw3ZhXXbbh5Dt2llaJx2Hr1+SxJeVVg7W+ZM1lGy5K670buB+RcAdgWkqjMRsJ91oGMuqDbSnlK6l1ZML95Fpr2TcB57zOgdV1/1HwSZJ5tfG/RrYtX7z425t7t/1LSn57vGA6G/POS80JI5oHBwY63zJy2ZVLT+vf3LdtU5LVw5qP2zN/4AVJ3jfedoZsaO64/bzu7u6BoZ93JfmHoUf2LmiuSXLUqBibo0fQrzxj8Tc39277VEp+axLbnVI8w23aum15R81zh0bGn5JffCkcz6OG/zAb5w8AYKad85Grj27u2bsxKSPvyhvu6JR8pNaybtrF+MZUnlo6ysanXXndoi+df+bEif0yG3enNo8oHR2fTOqK8bZcU9957mUbrr36wtVfGGe5g2R6MT/70n896p5SNqaOvut0mKNSyodryrrZuSkYOFSp4Q7A9NQ66QlBD8Bty5+88L9GNpaau9ss27l58+aOX/z4i5HXw9wx1uScpZH+iYJp1PL0Ns3bVj/libe3XaHUb7Rp7J5oO0lSGx1/NCy53Ubb/bvzGWcsumWMWK6fzHanHk/yxf7+B23u27axUbO5Jr+f1ujXB2fiZHtSR47UnPnzBwdBbfNYMZcB0ZbzBMyYurdjjBJ49e17OxoP6dx17xGlZlWSW1IyqRJ4HTWDSb5Sat7WKHVls1FPLXsHTn76rV/oqIPNEzpKeUIteV1adw8O97hj77xn1B2CbeOelbtTS1dSV5TkPZ218Yi9HY0jS6m/kzpqcvvSbJWDTJKsX7vqwvVrV5X1a1e1vRxRa7N73/PDHjM00GJqMe9zb+OotiUek7x7cF4evrejcWRtlmcm5btJnXKJR+DwZIQ7ANNSZ2e4xq1tW5v1nokuFdeUk9o0fm+c5b8/0S7U5EFtmpds7tvWfsV2rSWPGXcjrWV+1L3k1BvGj6XN/mXs/Sslt075a9Uk4unp6encO1CuSrJ0ilvZz2ycPwCAmbTqf284KXvKhW1Grb93/ctW71cC75zLrn5mLZ2TKoF3zYWr25bpu6b1z8/L9K25bNMJKXVEmb7sV6ZvLKXOyt2pKckl16xdtV85yDWXb3pam7tT2w1kmRNTjfncdZ87sZmMKvGYlEvXr125X4nHZ16+6bzBmmmXeAQOLxLuAExLGePDY6l1VFmQA+i13Uj2NDuyp/2UULOrptYy/fuAT5zEhkaN6p+UOnbGuaYx9Wsik4incdwDf6Omtkm2lyuapbzruOY9N3d1de1Kks29/a9MKZMpqwMAcMjq2JPVtYwugVcHm6NK4F1z4bnfXnP5xn9JnXwJvDUf3LS8DNbnNkuWNZJT6qgyfaM/29XUR41qbKfMyvxLNY2B0XXOa/1KRs6/VHJy66P1XHyq38+UY661c03K6BKPtdEcVeLxcy9b+c01l2/8VOq0SjwChxkJdwCmp445WucRBzWOISX19joyOV7ysHGWf+hEn/ZLLT+edr69TuZvbrlnEsvcNupLViMPGXPxZh4+9dgnjqeZurJN9/3Ll572olLKfuWGSqM8cqKveLNx/rhfeMfQ43ByOMR8OMQIcPCV0rYE3pgTl9b0JxMn3M+55OoH1fmdH0+zrqwlKTmgYROTmlC5ltkpB3nNS88dNVCj1nJ3m7x654q3be7YnIxbsvAgmHrM7c//nRteurp9icfU65Mi4Q73IxLuAExezZ5RydtS2tfpLlkyN5U+Gr1tvpqccG3vjY9sVwe81nL6hCVlGvW6Ustrh7eVpG/5skXtPmzPqpL0joq25gEbb7jhYatOP3106ZVGndXzUNqX27l+ZLI9SWqdzC3EM3/+AABmUi05qc3HjzFL4CX5/kR9rri4p7PZ2byq1Jkp0zeWWSop07YcZEkmMZhkzkw55gM9/zWNW2dlrlrgkGXSVAAmrZTmj9s0P+3KK6/sGN6w5frtZ6Zm+UEKaz97Bzo3JNk1qr00/3Bk25b+/kcn9bkTdlqan0tyx/Cmmizt6b3hrIlW7enrf+rmvu2f2rj1G5O7zXcCjXl1fTJq8tjSMdjx+pHLfuGGG34lNf9tJrY7jpGTdiXJ40c2bPnatmelNZnquGbl/HF/8OaMngzzCwe4XEny/LRq5/4wyZ60vjz/U9L2/eyyYX2009NmWx+fQsxvH2e5o5L8cZL+JLuT/CDJZ5I8a0Qf85JclOTaJLellUz4zyQfTLJojPgPJMZ9Ooe2s2XYdr6V5G+TnDLOeu08s822hz92pnWerk3yd0lWJ23v55nueRruuCSvTPLPae3XHWmNdvxhkuuSvC3JIye5fzN5rID7gM5H1N8opW2y/YpGKacfMbjr6H0Th9aaV015Q6WOUQ6yzHg5yNrR3DP1PmfbjMc8Zka9zMpEtcChzAh3ACatWcsXS8n/2L+1PvBBj3vCRzZ8efsfdhzbuLtxT/NZtVn/Lu0TH7Nu9VOeePvmrf3rUsvrhreX1Ndt6d22s6MxcMneOx/w0xy/86w6UN6X1AknsOpesuSOzX3b/izJ8LqcpZTGVT292/4+HR1XLNid797xS/PvPubOvScONgZObdTy9Jp6fpInJTWNcu/rxuj+gDxj0aKfbe7ddmlKRiSg63/f0rf97lI7PjC488ifNY696+zBwXpJZnmCplLKtbXWl4xoflpP3/Z3DO7N3x4xMG/X3iP3/GZN/mYy/c3G+YNJOD7JxzI6Uf3QJL+V5DeTvCnJ6Fqvc+cRSf41yeJhbQ9Oax+eldbEeb+f5GFJ/k+SJ49Y/1FJLkjyoqF/PzbNeB6S5LNJTh/R/tgkrxnaxoVpXRiYCfvqGZ+c1mR2r07y5bQumrQv6TB1Jcmrkvx5Wkn3kU4eejwtyRuSvDut5PtYZRsO9rECZlipub1NBnXMEnhp/T2ZqM+VbZr7n37rF1508cUX7/d+0mhkwjJ942j72amZ+og5+fB+GKrNelspo47WmCUeS8rDx5lyCbgPMsIdgEk7Nns+k+Q/Rj1R88LOefWH5Z7BnTX1E0kWJPnAwY5vn3s78sYk/zaiudSSNw/Uzu+V43buLjXrk/roUuv7J9Pn8qUL/yalrBvRfEwpeUNpDl6/Z8Hg7Uft2H1Pswx8v9Ssr6kXJ3nSDOzOKMdkz5+m5sYRzY2aenGzDHy/HLdzdy316iSPnOz+TdW8e3Z+LK2RsvspqW/qnFd/OHDknh0l+VBaif8PTabP2Th/MI4jknwyo5Ptw5Uk78wk7tI4SI5MK+bF4yzzuqHHpzM62T7c/CS/qagWAAAQ+ElEQVSXJ3nMNOI5OsnGjE4gj1zmI0nOncZ2JvLUoTimMUpzlJLk0rRG0bdLto+0IMlb0rqA0S53dagcK2A6au1t03rC6kvXj3WXy3iv+X19ti3TNzLZniTNSZXpS0qto0dr17QtB1lSlkymT5I0Gu3O/wNW/u+NbS+61FTHFu5nJNwBmLSurq69jVrPT/KTcRb7XmmU82op1x+suEY6d/Hiuxu1c1WSreMstqskL2mmXD2ZPkspdfmS015eklck+dmMBDpFXV1duwYGyqokXxtnsV0p9XdryqY2z907U7GceeaZu0vNczJ+3dI7a8r5tZSvTqbP2Th/MI6uJCuSvCetUeNHJvmdjB5dXNIafbzPhUNtYw0I7B72/L7HhBPmTdKyJKcOxXBsWqPVr2mz3N+klZT/WpIlaZWg+fWMLtt0RJKXTyOeP0/yxBFtNa1yOA8Z6n9VklvSeg+djMEkX0lrpPjKtPb35CQdSU5I8oS0LiiMLGv1uLSOyz7TPU+vH9Hfvn27JK19PiHJr2V0febnJ/mjNtubjWMFHGSD89O2BF7paIwqgXfOZVc/OskkShiOLtNX2pTpW3PZpmeVyV4ALqVtOcjnjSgHec4HNp6Z1DkpBznMqOOZdJx48MOY2IJ757Ut8djYU0eVeFz1gQ2/ksx6iUfgECPhDsABObtr8dZG7VyclL8aGmV9V1ofkLfX1LfVuuf05UsWXjfHYebsrif9oO64/SkluagkW5JyW1qJ5m8l5X3NZl26fNmijx5In6WUunzZokuPqXseXlu3/P9j6xiU29JKDu1I6ndS6w0l5epS8q5a6vNqY/DR3UuW/OdM7t/qpy780Y//46an1VovTMnmdvu3Yunijyel3e2t7b58TdnyrkXbBwbmLa4p7xz6ndiV5K7U3FhS3zNYOhd3L1v46QPpczbOH4zjkrSSo7emVUv7o2nVNx9pUiMKD5J3JlmX1nvwd9NKTLezJ60k+w1pXUT4ZJIr2iw34ZwUYzgpoxPSSaukzVvSqm9+b5JNadVln+wEeuvTGrF+cVp11r+R1ntXM60k+zfTqnf+P9use96kox/f8Une2qb9krRKzNw0FMu+uvkjR6G+KcnwZNFsHSvgINv4e6tvT6kj73xMktetXrfx7Wsuv+ahKz7Uc8TqD25YXUvn1RmjjMtwpdRrR7bV5GnnrNv4jlWXbTj5OZdfe+yayze+JKUeQAmw+sU2jQ+8c8dJH1l12YaTV/x9zzGrL990fm3kk5mjcpDDfGdkQyn1VedcdvWjR14gmGufedUzfpaUS0e2l1L+++rLN7713Es//5AVH+o5Ys3lG89pNMpVmeUSj8ChRw13AA7Y2V1P+kFaE/X98VjLdC9d+P4kE5b76F666B1J3jGZ7XYvXbQhB/BloLu7eyCt0jZjlrfp7lp0wF8wurq6diX58NBjSg5kv8dy/vnnD6aVcGv3ha+lZHWb1r6Zjmf1U554e1oTLL55rGUm+zvx8+Vn6fzBCDXta7N/Ja264MOdnNbv21wXYh1MazLQ4baPsez/zeg7UPrbLPfgKcayOu1LuPyvNm3fTvIvObCR/svTGhm6LK3JRPfVbh/PjExSnVbi/oQRbYNpJcdH6k8rUT78Pfe4JC9I8r6hn2f7WAEHUZk3+Ma6p3NN9r9rpZTkzakdb5432MzQR5SB1Lw/Zfy7VnYee9THjtmx+81Jfnl4e03e1CjlTbvrvfsadqeRD6XmgolivH3whM+c1HHnf9TWHBHD+3xho5QXNhY09/1F21FL/UCpZTp3O01TuSqpI+8AWlVL5y137Dgpa9ZtHFqsccb6l3W3K+lyUB0xePef3tNx1Llp3YG1T6PUXNzs2HvxvMGft03q/AP3LUa4A8BhaPPWbW/r2bqtXTL951rP118d2d5s5J9nLzI47NyW5L/atI+8VTxpDVY5FEbZ/XDoMdxdaT9JZ7vSTHe0aVswxVi6xuh/rIlL2yX723lQWrXON6c1+esz0rooMFGyPWmV2ZkJ7e5o2Jbk9jGW/0abtu5h/5+tYwXMgWt+99y7G4PzVtU6QQm8Ul9SWnPrjOtL55+5u3Y0n5M6fpm+0irvOKkyfX0Xde0tjYxfDrLme6WZ80rmrhxkkpS9e9+dNvMCHar+9aJn72rWuiplghKPNb+bklkt8QgceiTcAeBwVPOYUrN+c9+2LVt6+3+v5/rrf/nGG2+cf+21Nx3bs3V71+a+be8uNZ/O6L/1X+g+feGn5iJkOETdOkb7oVzOY2SyPWmNURxZdz5pP7/CvBmM5aRJbnOfkbXO2+lMclVatdvnUrsJDJekdazbPV7XZvnhk9HOxrEC5tDVF539g4HvNZ5SarkoNVvSuoh7b5Jv1dT3dZSy9JqXrZ50CbwNF6zZ3pxfF5dW2bBflOlLbizJewaTxde8fPUBlem7+qWrtjYG5y2utf7VUJ+tcpA120vN2/Y2G6df8/JVc14O8ppXnvvj+XvmLy01b0vrgsLtmfs7ysa18cLVPzrh2NufluTCpGxOm/O//sJVHy919ks8AocWt2ADwGFoc9+2f0hrYscDUG5u1I7lQyWB4L7kzWlNOjnctRk9qdxkl0ta5T/Wt2mfl2RgRFu7hEB3WqOzxzLZWN6e0aWaxop5Z0aPAH9eMuqulrUZXZLm1rQmjT3QGD+YjCprcGOS09rElyQvTvKREW13Zf9R6ecn+USbda9I8q4kN+cXk+u9Mr8o2bJPu31JDvw8XZHW5KfT8Z9JHj30/9k4VgAc4tas2/ipJM8e0fyP69euevFcxAPMPiPcAeC+b6DU+v7aGHiyZDsww9qVV3nYOMs/dBJ9thvZ3p/kRUP/7hrW/shJ9DdVMzH6cPicWbNxrACYI2vWbXrb6g9uGLfE49Dzo0o81lqUeIT7MJOmAsBhqHP3/FftPXLvJxqpq1LqGbVZfiklD05yVEp2pObHKdlea70ug51XrHjyqe1KUABMV7uJ605IKxHerjb56ZPos10pl+vTvkZ9uzrrM+W6JK8d0daX9rXYJ2M2jhUAc6Y+pjTLW9as2/j5kvrBRkfHlmOP/sn379350AW7s/fxqfV5adbXZ8Rg15p8YcPa7k/lwjkKG5h1Eu4AcBg666wn7Ezy6aEHMLd2JTlqRNuJcxHIHNiQ9vv/h2lNdjrco5M8dxJ93tmm7fFt2p6V9qV1xnKg5+lzaU1qesKwtqVJzkqrtM54nprkjWkl7L8z1DYbxwqAuXd2TTl7cLCZO3aclAnmQ725Y3De81PKIV2fHpgeJWUAAGB6vtOm7VVpJU07DnIsB9vtSda1aX9dWvXfH5rkiLRq4l899P+JtEtmPy3JO5KcnFYN85ck+dgBxnqg5+mOJH82oq2kNaHru9IagX5ikgVJHpLWPr41rbrsX0qrXu/wObNm41gBcHgYSM3793Y0nnz1RWcr8Qj3cRLuAAAwPVe1aVuV5Ja0JlitQ4+pliI51L0xyb+NaCtpTbr6vSS705qA9tFJ3j+J/j6W1mSjI70pyQ+T7EjyoSTzh/6drKmcp7/J6CT5MUnekFaZm9uT3JPk+2nt48VJnjRODDN9rACYI0eWBa8qzfrsUvM3Sb6Y5N/T+hs1kOSnKbkpyT/Vkj/Y29F4xPoLV71y8wXdd8xlzMDBoaQMAABMz7uT/EaSX57jOObK3Wklrj+dVsmVdnYlefnQsq+YoL/dSZ6TVoJ8rElF70zyO0kenuSCScY5lfNU04q7N8lfJHnAAazbzkwfKwDmyKdedpYSj0BbRrgDAMD0/Dit5Onbknw1rVHP97farD9I8pQkFyXZkuS2tIrYfivJ+9I6Ph89gP62J1mc5J1plWjZleSuof+/Z+i5A01wTPU81SSX5hfJ/X8ciuO2JINpjWb8TpIb0ioF864kz0trlPp/tulvpo8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H/f/A1mSZQAtM+x6AAAAAElFTkSuQmCC&lt;/Value&gt;&lt;ValueAsPercentage&gt;0&lt;/ValueAsPercentage&gt;&lt;PersonId&gt;0&lt;/PersonId&gt;&lt;ResponseDelay&gt;0&lt;/ResponseDelay&gt;&lt;/Response&gt;&lt;/ArrayOfResponse&gt;"/>
  <p:tag name="LASTMODE" val="&lt;?xml version=&quot;1.0&quot; encoding=&quot;utf-8&quot;?&gt;&lt;int&gt;7&lt;/int&gt;"/>
  <p:tag name="SEQUENCECOUNT" val="&lt;?xml version=&quot;1.0&quot; encoding=&quot;utf-8&quot;?&gt;&lt;int&gt;160&lt;/int&gt;"/>
  <p:tag name="MEETOO" val="4ce1a6b5-e837-4b30-9b24-be0b983938b6"/>
</p:tagLst>
</file>

<file path=ppt/tags/tag3.xml><?xml version="1.0" encoding="utf-8"?>
<p:tagLst xmlns:a="http://schemas.openxmlformats.org/drawingml/2006/main" xmlns:r="http://schemas.openxmlformats.org/officeDocument/2006/relationships" xmlns:p="http://schemas.openxmlformats.org/presentationml/2006/main">
  <p:tag name="MEETINGNUMBER" val="186-395-009"/>
</p:tagLst>
</file>

<file path=ppt/tags/tag4.xml><?xml version="1.0" encoding="utf-8"?>
<p:tagLst xmlns:a="http://schemas.openxmlformats.org/drawingml/2006/main" xmlns:r="http://schemas.openxmlformats.org/officeDocument/2006/relationships" xmlns:p="http://schemas.openxmlformats.org/presentationml/2006/main">
  <p:tag name="STARTANIMATION" val="OpenQuestion"/>
  <p:tag name="QUESTIONGUID" val="8944465e-b479-411b-9cbb-77f25a079ad1"/>
</p:tagLst>
</file>

<file path=ppt/tags/tag5.xml><?xml version="1.0" encoding="utf-8"?>
<p:tagLst xmlns:a="http://schemas.openxmlformats.org/drawingml/2006/main" xmlns:r="http://schemas.openxmlformats.org/officeDocument/2006/relationships" xmlns:p="http://schemas.openxmlformats.org/presentationml/2006/main">
  <p:tag name="SLIDETYPE" val="&lt;?xml version=&quot;1.0&quot; encoding=&quot;utf-8&quot;?&gt;&lt;SlideType&gt;Question&lt;/SlideType&gt;"/>
  <p:tag name="SOUNDOPTIONS" val="&lt;?xml version=&quot;1.0&quot; encoding=&quot;utf-8&quot;?&gt;&lt;SoundOptions xmlns:xsd=&quot;http://www.w3.org/2001/XMLSchema&quot; xmlns:xsi=&quot;http://www.w3.org/2001/XMLSchema-instance&quot;&gt;&lt;GUID&gt;c49cac93-e669-456e-a8ac-5b6a5b8d1711&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ef7280d7-8bba-431d-8895-9bb256179c11&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JOININSTRUCTIONS" val="&lt;?xml version=&quot;1.0&quot; encoding=&quot;utf-8&quot;?&gt;&lt;JoinInstructions xmlns:xsd=&quot;http://www.w3.org/2001/XMLSchema&quot; xmlns:xsi=&quot;http://www.w3.org/2001/XMLSchema-instance&quot;&gt;&lt;GUID&gt;6f997257-19f7-4d23-9c59-90c81d6597ac&lt;/GUID&gt;&lt;Name /&gt;&lt;Position&gt;&lt;GUID&gt;7aae7523-5f57-4d91-82fc-b03df10ce2ab&lt;/GUID&gt;&lt;Name /&gt;&lt;ScreenPosition&gt;BottomRight&lt;/ScreenPosition&gt;&lt;BorderThickness&gt;10&lt;/BorderThickness&gt;&lt;Top&gt;10&lt;/Top&gt;&lt;Left&gt;318.087952&lt;/Left&gt;&lt;Height&gt;29.08126&lt;/Height&gt;&lt;Width&gt;283.138336&lt;/Width&gt;&lt;/Position&gt;&lt;/JoinInstructions&gt;"/>
  <p:tag name="SCORINGOPTIONS" val="&lt;?xml version=&quot;1.0&quot; encoding=&quot;utf-8&quot;?&gt;&lt;ScoringOptions xmlns:xsd=&quot;http://www.w3.org/2001/XMLSchema&quot; xmlns:xsi=&quot;http://www.w3.org/2001/XMLSchema-instance&quot;&gt;&lt;GUID&gt;cc52d292-d8eb-4ce8-b5b4-b31630bb8fc4&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COUNTDOWNOPTIONS" val="&lt;?xml version=&quot;1.0&quot; encoding=&quot;utf-8&quot;?&gt;&lt;CountdownOptions xmlns:xsd=&quot;http://www.w3.org/2001/XMLSchema&quot; xmlns:xsi=&quot;http://www.w3.org/2001/XMLSchema-instance&quot;&gt;&lt;GUID&gt;c7eef3e5-0625-4756-be17-4da2f8706b25&lt;/GUID&gt;&lt;Name /&gt;&lt;HasCountdown&gt;false&lt;/HasCountdown&gt;&lt;DoesCountdownClosePoll&gt;false&lt;/DoesCountdownClosePoll&gt;&lt;Length&gt;10&lt;/Length&gt;&lt;Value&gt;10&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QUESTIONDEFINITION" val="&lt;?xml version=&quot;1.0&quot; encoding=&quot;utf-8&quot;?&gt;&lt;TextVoteQuestionWordCloud xmlns:xsd=&quot;http://www.w3.org/2001/XMLSchema&quot; xmlns:xsi=&quot;http://www.w3.org/2001/XMLSchema-instance&quot;&gt;&lt;GUID&gt;3750394e-6694-420d-9b9d-cdfb7b44a675&lt;/GUID&gt;&lt;Name /&gt;&lt;ReactorQuestionId&gt;995320&lt;/ReactorQuestionId&gt;&lt;Text&gt;How do you feel now&lt;/Text&gt;&lt;SubChoiceDefinitions&gt;&lt;SubChoiceDefinition&gt;&lt;Name&gt;_default&lt;/Name&gt;&lt;SubChoiceSourceReferences /&gt;&lt;/SubChoiceDefinition&gt;&lt;/SubChoiceDefinitions&gt;&lt;SubText /&gt;&lt;IndividualWeightingText /&gt;&lt;QuestionType&gt;TextVoteWordCloud&lt;/QuestionType&gt;&lt;Source&gt;Handsets&lt;/Source&gt;&lt;Choices&gt;&lt;Choice xsi:type=&quot;DiscreteChoice&quot;&gt;&lt;GUID&gt;3567cf64-aa5a-4a44-8b22-c272014eddd8&lt;/GUID&gt;&lt;Name /&gt;&lt;IsSelected&gt;true&lt;/IsSelected&gt;&lt;Description&gt;Text Vote Response 1&lt;/Description&gt;&lt;Key&gt;1&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ef18f2d7-8721-4b2b-85bf-7676d69e4b96&lt;/GUID&gt;&lt;Name /&gt;&lt;IsSelected&gt;true&lt;/IsSelected&gt;&lt;Description&gt;Text Vote Response 2&lt;/Description&gt;&lt;Key&gt;2&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84f5aef1-ee60-4c82-96eb-a4b2316d26a7&lt;/GUID&gt;&lt;Name /&gt;&lt;IsSelected&gt;true&lt;/IsSelected&gt;&lt;Description&gt;Text Vote Response 3&lt;/Description&gt;&lt;Key&gt;3&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0c01600c-92b2-4a31-8ebc-ce7b4f46993f&lt;/GUID&gt;&lt;Name /&gt;&lt;IsSelected&gt;true&lt;/IsSelected&gt;&lt;Description&gt;Text Vote Response 4&lt;/Description&gt;&lt;Key&gt;4&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12596a97-3553-475b-a4db-d3af08442a97&lt;/GUID&gt;&lt;Name /&gt;&lt;IsSelected&gt;true&lt;/IsSelected&gt;&lt;Description&gt;Text Vote Response 5&lt;/Description&gt;&lt;Key&gt;5&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da55167a-47ac-4c23-b2a3-3dc1c281339b&lt;/GUID&gt;&lt;Name /&gt;&lt;IsSelected&gt;true&lt;/IsSelected&gt;&lt;Description&gt;Text Vote Response 6&lt;/Description&gt;&lt;Key&gt;6&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b5ebfc3b-d71e-4d70-928e-9a4747d25f52&lt;/GUID&gt;&lt;Name /&gt;&lt;IsSelected&gt;true&lt;/IsSelected&gt;&lt;Description&gt;Text Vote Response 7&lt;/Description&gt;&lt;Key&gt;7&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d100144b-babf-4131-b7bf-74fcbdb48c49&lt;/GUID&gt;&lt;Name /&gt;&lt;IsSelected&gt;true&lt;/IsSelected&gt;&lt;Description&gt;Text Vote Response 8&lt;/Description&gt;&lt;Key&gt;8&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b5488aa6-19d8-435f-8715-f6018eaab022&lt;/GUID&gt;&lt;Name /&gt;&lt;IsSelected&gt;true&lt;/IsSelected&gt;&lt;Description&gt;Text Vote Response 9&lt;/Description&gt;&lt;Key&gt;9&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321523cb-3d69-4464-be9d-66398d320246&lt;/GUID&gt;&lt;Name /&gt;&lt;IsSelected&gt;true&lt;/IsSelected&gt;&lt;Description&gt;Text Vote Response 10&lt;/Description&gt;&lt;Key&gt;10&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4a7435eb-98d1-44b0-a4fe-59abb887f6dc&lt;/GUID&gt;&lt;Name /&gt;&lt;IsSelected&gt;true&lt;/IsSelected&gt;&lt;Description&gt;better&lt;/Description&gt;&lt;Key&gt;1st&lt;/Key&gt;&lt;IsAnswer&gt;false&lt;/IsAnswer&gt;&lt;SubChoiceData&gt;&lt;SubChoices&gt;&lt;SubChoice&gt;&lt;NumVotes&gt;4&lt;/NumVotes&gt;&lt;PercentageOfVotesCast&gt;30.76923076923077&lt;/PercentageOfVotesCast&gt;&lt;PercentageOfVoters&gt;30.76923076923077&lt;/PercentageOfVoters&gt;&lt;/SubChoice&gt;&lt;/SubChoices&gt;&lt;/SubChoiceData&gt;&lt;Score&gt;0&lt;/Score&gt;&lt;AnswerSequenceNo&gt;0&lt;/AnswerSequenceNo&gt;&lt;/Choice&gt;&lt;Choice xsi:type=&quot;DiscreteChoice&quot;&gt;&lt;GUID&gt;32985567-fabc-4a06-bde7-3bf71f49e784&lt;/GUID&gt;&lt;Name /&gt;&lt;IsSelected&gt;true&lt;/IsSelected&gt;&lt;Description&gt;relieved&lt;/Description&gt;&lt;Key&gt;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df8143db-4a97-45a0-9cc3-2f8e3eb56a9e&lt;/GUID&gt;&lt;Name /&gt;&lt;IsSelected&gt;true&lt;/IsSelected&gt;&lt;Description&gt;not_very_clear&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e3fabdd1-e455-4983-8926-4b6990b182ec&lt;/GUID&gt;&lt;Name /&gt;&lt;IsSelected&gt;true&lt;/IsSelected&gt;&lt;Description&gt;hard&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2611a705-53e5-4a00-9e4c-db79693aa8cc&lt;/GUID&gt;&lt;Name /&gt;&lt;IsSelected&gt;true&lt;/IsSelected&gt;&lt;Description&gt;exciting&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5e2f3739-0b2d-4359-ac4b-28e764151e96&lt;/GUID&gt;&lt;Name /&gt;&lt;IsSelected&gt;true&lt;/IsSelected&gt;&lt;Description&gt;whatis&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b763b73a-5e6f-48b0-9998-42832770e48a&lt;/GUID&gt;&lt;Name /&gt;&lt;IsSelected&gt;true&lt;/IsSelected&gt;&lt;Description&gt;nervous&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616715b1-2e99-41f5-b614-ac60f52f1030&lt;/GUID&gt;&lt;Name /&gt;&lt;IsSelected&gt;true&lt;/IsSelected&gt;&lt;Description&gt;slightly_less_scared&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f4dd5eb0-5489-48e1-9998-d916ef45d2a7&lt;/GUID&gt;&lt;Name /&gt;&lt;IsSelected&gt;true&lt;/IsSelected&gt;&lt;Description&gt;calm&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 xsi:type=&quot;DiscreteChoice&quot;&gt;&lt;GUID&gt;581f4a16-cdb8-4b4f-b09f-2c8b35f896f0&lt;/GUID&gt;&lt;Name /&gt;&lt;IsSelected&gt;true&lt;/IsSelected&gt;&lt;Description&gt;good&lt;/Description&gt;&lt;Key&gt;= 2nd&lt;/Key&gt;&lt;IsAnswer&gt;false&lt;/IsAnswer&gt;&lt;SubChoiceData&gt;&lt;SubChoices&gt;&lt;SubChoice&gt;&lt;NumVotes&gt;1&lt;/NumVotes&gt;&lt;PercentageOfVotesCast&gt;7.6923076923076925&lt;/PercentageOfVotesCast&gt;&lt;PercentageOfVoters&gt;7.6923076923076925&lt;/PercentageOfVoters&gt;&lt;/SubChoice&gt;&lt;/SubChoices&gt;&lt;/SubChoiceData&gt;&lt;Score&gt;0&lt;/Score&gt;&lt;AnswerSequenceNo&gt;0&lt;/AnswerSequenceNo&gt;&lt;/Choice&gt;&lt;/Choices&gt;&lt;HasData&gt;true&lt;/HasData&gt;&lt;MasterQuestionNumSubChoices&gt;0&lt;/MasterQuestionNumSubChoices&gt;&lt;TimeOpenMS&gt;90285&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89&lt;/LatestPollId&gt;&lt;/ReactorPollDetails&gt;&lt;TextVoteScores /&gt;&lt;WordCloudAsBase64String&gt;iVBORw0KGgoAAAANSUhEUgAABdwAAAOUCAYAAAC47vFfAAAABmJLR0QA/wD/AP+gvaeTAAAgAElEQVR4nOzdeZhkVX0//vetnhk2R1BUXBBFTYzRJGgkURECM92DmGj8JhHcEoMziFuIib/ELGpAyWLi1yhREacHNRrXGBWjLD09oChqokFUyNe4KxIRUHaYpev8/rjT2FN9q6eXqq7umdfree4jnjr33M/dGp5Pnfq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SJNWgAwD2TOtGx19Rktfs2lp9emzDmqPn02+QMS6GpRTLbC3HmGE21o1uflpJ9eGO5lvHNqxdPZCAAAAAWDZagw4AAAAAAAD2BCsGHQDAnmZkdLx0tpXSPm7zKSOXDCAcAAAAABaJGe4AAAAAANADEu4AAAAAANADSsoAA3XRhrVnJjlz0HEAAAAAwEKZ4Q4AAAAAAD1ghjswzbFvv3jfVRPlWUn7ye1Uj6qS+yS5R0luqZJrq+S6UqqrSqt8vrTL5+954I+v/OCJJ07M51jrRsdfUZLX7NpafXpsw5qjm/o//QMfGLrx5oNPTqpnJ+VRSVZXydXtlAtXVK2zLli/5mvrRjc/raT6cMeut45tWLt61oGVUq0bHT8xaW0oVfmFJPdMcl2qXJaqetPY89Z8cmr3kdHxjUk2dBuuqloXj4yOdza/b2zD2mfOJpyRjZtfnKp6U0eQXxrbMPzorvtsGn9BSs7eJY7kyxdtWPtLszlmP5zw7k/cffsd+zy7VZW1SXVESe6V5G5Jrq+Sb5VUY2ViYtPmU0e+N9M4vXpGF/NZ7/e5TDrhrE/sM7H/qv9TUh2fkl9OlfsnOTDJjUl+WKV8LWl9YqK0Pz5+yvC1U/ddO7r5Sa1U588Q7q1JbkvyjVTVl0rV/sjmk9eOp6qmLRSczPx+H/v2i/dd0W6/oCp5RpKHJrlXlfLRizYMP23aOfXouUmSY0+/eMXKQyfWJ9Wzkjwyyd2q5OqSnJ+hibPGTl739d2NAQAAAN1IuAO7GHnbxUdkov3RkhyWVKmmfFYlq5OsLsnDUpXHVyXrq6rKTTff85lJ3tfv2NZu3HzIjbdUH0tyZPLT/F5JHlqletFEKb8/snHzqamTgvM2fM7YgdWmLe8pVfXkqcdJcv+U/E5K+e11o1v+8qINa/52IceZi+3bht65cp/2mUkO+mlrdcTwxosft/mU4z7XuFM7z9jlBiZpJxv7F+UMSqlGRsdftOPO6m+qKncvnYElh5TkkKQ8vhpqvXxkdMtrj7r6U2ecfvrp7c6OvXpGl8Kz3usYhke3PGtHyuuTHDI5yBT3SnKvkupRSfntVpXPJXn8HEO+287tkJRyVFWqF49sGv9cOWfspNkkuyetO/fCB5aJifOS6ogZO/bwuUmS48/51P3aQ9s+0XncUif8X5KJoZNHNo6fkpQ7ZnsuAAAAMJWSMsBdjn37xfum1f5IksMGHUunp5zzsf1bVTWekiNn6LZ/quodJa0nzf9I7X2roaGPJHnyDJ2qkvLXx2/c3DgLvx8uefFxt5ZSpiXLq6p9alP/Ne8cf0Cq7BpfyR37bFv1L30KsbtSqnWbtpyzc4b+3Wexxz5JedWnDz3mPSlllwxrr57RpfCs9zqG4dHx11cp/5LJZPuiqR5XDbXGH/+By/abXf+yX2mv+HBTsr2k+un97uFzkyTr/vnCA9pD28d3k+Q/IFX+uZTq+NmcCQAAAHSScAfusmr7xHCSB3U0f6aU1uO3b22t3j7U2q8qOx5SUj27pHp/kq2LFdvW1v5/nbr8Q6fXTqzModuHWvuVdvWkpPpeUhqT0LNTPTYpx1bJ61aU1gO3D7X2q6rynJR0znit2qleMvl/xjasPWVsw9pqbMPaaYm+JCmlfdzk51O2WZWTuUu7vCnJjl0Hzkm//pZL79HZdcX26sR0/o2v8qGPv+jon8zpmD0wfO6WPyzJKR3NpUrOriZajygT7YNKqt9Ics3UDlXKSSObxv9kaluvntGl8Kz3MobhjeMvrJI/avjoqlJVJ1Xbdxzy44kDV7XS+pkkf5bkhqZxhkomkny+KjmjVZU17VZ5ZLV9xyFHXX3pUJloHzRUVT9XqpyW5KaOXR+2+qY7O+9xN7+8c2ty1/vTy+cmScr2ob9J8ojO5lTlNduHWvdbcfvWfauStUm+lSovmOW5AAAAwC6UlAHu0h6qDu+sxFxK+xWbT1k7tWTJt3du71l39oX3aa9c8WdVcmc/4zp+9IJ7tpPnT/+kOmdsw5o/m9Jw4ZM2bTlhouTLSVbN93hVcvZFG9ZOTdj9y8imLY9PKS/u6HrUfI8xH5tPHfneyMbxf0uVE+9qrLLftlVbfy/JG6f2LSnP6Ny/GkA5meFzxg6sSv6qs72knD22YXjq9fz48Zu2PLldyn9lly8Kqr88fvSC0Qs3POnHSe+e0aXwrPcqhqdu+vTqO8rWM6cfoXxpv2rfY85b/8RbpjR+I8lrjz3n4k2rVrRf1rnHRacMjyUZm9Ze/89NO7evjWzcclCq8updOlU5IclZ3c63wXirlDNWte/44rYceGB7aPtwqvLYpPfPzdp3bj4426pTplekyVlj64dfNeX/b1m38cInlWrFVUn2ncO5AAAAQBIJd2CKKrmls62V1m8+/QMfuOyDJ564rfOzi154/I+S/HG/4yplxUiq7D+tvdX++862C9av+drIpvHzUvI78z1cWjum12Yv5fNJdk24VzkkpVTdFozsh3arvKFVqhN3ba1OTSlnTcax5pzxhya7lt4pydfG1q+5tPuyrv3RGqpOKLvUnU+STJSVeVVn3wvXr7li3cYtW0pVhqc0371k1TOSvCXp3TO6FJ71XsVwe7adUNWL+u6iVOUPOpLtd7nk1OOuT/Ln3WIbOXfLr1UT5WntKr/cSn6m/LR2++To0/YpKZ2z9buqSrV52w+qEy45/bjJX2zcnuRdO7eePzdD2zJcqkwreVMm2q/vbLvolOO/PbJp/MMpmdsvUAAAACAS7sAUQ63WJRMT7YkkQ5NtpcpLb7z54N8f2TT+X1XJN0vKla0qX07ZccXk7NG+q6rHNrTetPl5w99q3qFcnlTzTbhff9Hzjv/+tBFLdVtDXn3FsWdcMnRJZ5mXPhpfP/zZkdHxzyf51SnNjxh5+8XHjCWfTJKhFeWklGqXubytqtq0mF8MTCqpmn4F8OXx5w43ljQprfZVKdXwLm1VOS6TidMePaNL4VnvVQxV2kd1ro6aKj/a/Lzhz2T93GJad/aF9ymrVrw37bKmVPWoc3hoVs+2YynVn0xJtk//vMfPTZe/ITd2Xei15IpEwh0AAIC5k3AH7nLBycd9Z93G8TNLNa2Uw0EpWVOSNUmVdkmSlRkZHf9ilfJPF61f+8/9TOaWKgc3ZP1+0LV/WldXc0kT7urqpsZ+l82ZiyrlDSXVe3dpLOXU7Ey4p109oyP/ui3btr9zseLbRcl9Gsp4PHpkdLz5BjW0lnYeMvnPvXpGl8Kz3qsYSmkdMu15L/n2XOM89vSLV7RXtM+vSh4zz1OarWvHnn/cl2bs0ePnZq5/Q9JRFx4AAABmy6KpwC4uOmXt6VXy1JJcnGT7brr/ckn1jpFzx9+wGLF16JpMrEpZQEK0uq3xYEPtaSU+BuWGiYM+lFS7zsIv+a0Tzv3UvY9/25ZHpsov7PJZlfN2liNZdKUHyemq2rVcSq+e0aXwrC+FGCateGD5rapqTLa/r1VVR+w7cfsBkwv+lpIXzf9IZdovSKb16MNzAwAAAItBwh2Y5qINaz+2ecPaNStu37o6VevIqlSnVsnrkvLxJDdO26FUf3D86MUP61c8pV2ub2i+X7f+VapD+xXLUvDFUx+7PSlv7mjeZ0d728kTremLpZaJanSRQpumVUovEv3Tfo3Vq2d0KTzrC42hqtrXTutT5fCUMn2O+AyqkjUNzVccdfWlz75w/ZorPnbqU26fbGy1cthcxt5Va7e/Fun1c1OVNJWiecAM+96/B8cHAABgL6SkDNDV+ac9eWuSL+zckiRPOedj+985tN8nk11qIlcTVXlCkm/0JZBW6wuZPmn9HmveOf6ALc9dO60sREl5dF/iWEJa2b6xnZWvTHLAZFuV6vmZPvP/O0+85lNjmxc1uimqcllS/UFH6xfHNqxtqqk9Z716RpfCsz7fGEpan6lSTttlsJL7jGy6+AljyWdmHUApTWVcLj/99NPbnY3tkqPmlM2fq14/N6V8IdW0iA8aPmfssC513I+Y13EAAADY65nhDtxleHTs0SMbt4yueed415mf9SzX1pWd7VVp79evuPbZunIsSWepl6q1rfxhZ9+1b9v8s0l+s1+xzNLt05uGelre4sINT/pxlfzz1LaSPDTJrrOvS3VuU8J0sWwbGrog02dpP2Z409gTd7fv8MaLHzcyOn7emtHxB93V1qNndCk8672KYf+sOj/JtAVVSylnHfvmi+/WeOxzxg4cHh1/za6D5qZpx0ke3tk2snHLk6vk6G4x90Kvn5uJVdmchveyGmr9cWfbuo0XHp7kaXOPGgAAAMxwB6aoqhVDSXv90PY8d2R0/BNVqo+2hyb+M9vyvR3/u+K21uHtQ1rb8tSknDRt31T/3a+4Pv6io38yMrrlnKTskhyrquplw5vGbxvasfJtW1dN/GRlu31MSs5OsqpfsczSd5M8YmpDVZUXrdt44eUHHnjT9z544okTvThIq6reOFHKC5KGecm1iRWp3t6LY83XJScfd+O60S2vLimvn9JcVaV1/sjo+JvTbr2v1dr6vdbt7dva+9ztnhMrtz0ypTqqKjkxaf98kqwaap320x1784wuhWe9VzGct/6JtwxvHH9FVeUtu46fx6zcp/254U1bXt3atv2SG1oH/+QeK298YGui9Rulav9ZUr6b5JU/7V8+XUr1+1PHKMnj142OnzlRyj8d0Nr39juy9bdTSt/XbOj1czP+3OEbRjZtHk2pTus41GnDo+O3VNXE2dtbK3+8okw8sbSrtyTZt9/nCAAAwJ7JDHegyYokTy0pm6qJ1perodaNKw9tbx/anqt3JvU6klHlC0+4+tJP9zOgfSdue2WSzpm+rark9PbQ9mtWTrTvSMmFSQ5LyVv7GcvuVec3NK4t1Ypv3XjzwTtGRsfLyOh4Gdl08YLKqlywfs3XkjQdK0lSqpx//inHXb2QY/TCReuPe0OSzjryd0vy8rTal7ez8oYd++9zZ3to+zVVuxqrSk5P8vO7GbZXz+hSeNYXHMPmU9aeneSNDWM/sirl/WXlimvvOXTTtqpdfbNU5Y1JNW0NhFtW7/+eJN/pbC/JX7aq6od3lK03p+TtKVmVKn3/IqfXz021cuIvknR+WVJVyStShn6wcqJ9R9WuxpIcPvi/IQAAACxXEu7AQn0mVfs3+1225GOnPuX2dilrU+U/Z+h2e0p+L1W2NHy2tV+xdaq2b39tGhKX/VBa5R+7ftge3GKpu6iqMrZ+zfOT8oIkPxlABL16RhflWZ9vDGMb1r40pfxuqsxrwdHPnviEO8pQ+6kpmbYuwhQ3VaWcmOQ/5nOMOenxc3PR7x1/W2ti5dpS8l8zdLu9qsrvV1W5cKHHAwAAYO8k4Q7cZex5x36x3S4Pr5N25ayUfDLJVVXywyTbk9y5M5n3+ZLyltIqI2Pr1xw9tn7dNYsR3/gpw9cetPqGxyc5JakuSXJ96kT6N0rKW4aq6jFjp6x9b1Wmz95N5peEnI+LXnj8j1ZtW/WYquSM1InJGzJ9MdOe2Hzy2vEkX2346JodP6g+3o9jzktVlbENw+fsO3H7oalycpJ3p/7FwvVJJpLcnOS7SflSqnJhVeXvqlKePjTUOvyCk4/7zuQwvXpGl8Kz3o8Yxk4ZfveK27YelpJnJXlHlXw5yXVJduy81l+tUj5UpVrfLtPrlG8+eeQr7VXll6rkr1Pfn9uT3Jrkyip53UTySxc9f/jfe3UNdqtHz82kC0895n93/KD1q1WpTt15vaf9Dblo/fC/LNr5AQAAsMfpVvcXYNkaGR0/L8lTOprfPbZh7e8OIp5+G940/tKqZNeZ7qX6m7FT1vzlgEICloenJflwR9utSVYPIBYAAIA9ghnuwLIxMrrljOFzNw/P1Gfn57/e2V5K9a99C2zQSvW4jpYdVbYvjXIyAAAAAHuRFYMOAGD2ykOqdvWqkdHxT1Up57aGhj65+oDrrtl6y/33uSPbH55Snp52+cN0fJlYkks3bzjuvJwyoLD7ZO3GzYe0kuck5em7flJtuuiU4789mKgAAAAA9l4S7sBydExJdczERDs33nxwZloPtSRf2zHUOjFV1Zca6oMwMjo+07nc1JpYccaiBQMAAADAXSTcgT3VjpSM7ljR+vNLTj7uxkEHs0huq0p5+oWnHvO/u+u4m6T9jMY2rLX+R1xDAAAAYDoJd2DZ2K/a50V3Ttz5/lTV2lLlyCT3TnLfJPsnuTlVfpSSr5Qql+1otd53ycnH/XCwES+Km1Py3SSfmWjndVtOHf7moAMCAAAA2FtJuAPLxnnrn3hLkn/fue21zI4GAAAAAABgMQ0l2ZDk4iTXJbkzyTeSvDnJw3f2eVqS0rHdsptxD0ryB0k+nORbSW5KsiPJ9UmuSPK2JE9OxwLOizzmiiSnJvnkzjEmz/2fkvzMzj7zOXcAAAAAAPYyhyT5j0xPKE9utyV5TuaWdG4leVmSW2cYd+p2ZZIjdxNnP8a8X5LLZxjj1iTPnOO5AwAAAACwF9o/yVez++T1jiRvbWhvSjq3krx7FmN2bttSz0xv0o8xD0hy1SzG2J7k7FmeOwAAAAAAe6l/THOS+e+SPCDJvkmOT126palfU9L55Q392knOTHJokpWpZ55/tqHfrUkevEhjvrHLmK9Ovcj0PknWJPnaHM4dAAAAAIC90D1Tl4vpTCS/taHvw5NsbejbmXQ+KHVN9c5+r28Y8+5Jrm7o+85FGPPgJLc39HtDw5iHJ7ljFucOAAAAALDHeEWmJ0UvHWhES9tJaZ65/ZAu/T/Y0Lcz6fzMhj7tJPfvMuarGvrfnGRVn8fsdu6HdRnzPQ19JdwBAAAWoDXoAAAAeuixDW03pS4f0+TyWYz5hIa2a5NcM4cxVyd5VJ/HbDr3G5N8r8uYV3RpBwAAYJ4k3AEGr2lG6rGDDAiWsXs1tF09Q/+ZPpt0SEPbD2bo3+2zQ7r8c6/GnOu5d0vuAwAAME8S7gDAnqTMsX81zzFn2q/bZ6XLP/dzzJn+W2825w4AAMAcSLgDAHuS6xva7jdD/24106f60Rz36/bZtX0e84Y5jjnTdQEAAGAeJNwBgD3JFxra7pHkAV36P3oWY17W0HZIuiezm8a8JcmVfR6z6dwPSvdFU4/o0g4AAAAAy5Ya7szkFZn+fFw60IiWtnskuTXTr9nfN/T92SRbG/re0tHvoNSLj3b2e13DmKuTfL+h7zsWYcyDk9zW0O8NDWMenuSOWZw7AAAAAMyYpKySnJRkLMkPk2xLvSDhB5P82izHPyjJHyT5cJJvJbkpyY7U5SyuSPK2JE9O918SbWyIb3fbe2cZWzfPaBjzOzPEmCS/3bDP1UlWdOl/9yQvTPKvSb6ROqG4I/V1vizJGek+23bSTPdu3yQvTfK5JNft/OwjSV7csM/luznOCxr2uWI3+8zXPqmv/9uTfDn1c7I99Tl8JfX1el6aF9KcT8K9F/fhSQ3H7UzM/jDJp5O8KclwZq4JPp/7Ol//t+FYE0n+KnUZlX2TrEvyzRnOrdOfNvRrJzkz9bVcleRXkny2od+tSR68SGO+scuYr0k9e37f1Pfqf+Zw7gAAAADs5bol9w5M8vGGz6Ympv58hnFbSV6W5hm0TduVSY5sGGcQCfd9UteN7hz3uBn2+WhD/zMa+lWpk943zeI87tw5RrdEf7d798DUSfTOzz6S5G5JftLw2eNmOLdLGvq/ZIb+8/Ws1Inp2dzjzzbsP5eEey/vw+4S7t3i75bIn899na/9k3x1FvFuT3J2Q3tT0rlK8u5ZjNm5bUv95VuTfox5QJKrenzuAAAAAOzlmpJ7/5nk4ob2zq2d5OiGMVvpXXJsEAn3JHltw7hv79L33jtjn9p3R+oE6VRV6hn9cz2f96V5RnTTvfvCzq1pnI/u3O/v53BuD0g943lq39tTlyPppdd3ibnbtpCEe6/vw3wS7iXJ15PsN8vzmM19na9DkvzHDHHeluSZSZ7e8FnTwqtJ/Tfgj1MnpWdzLb6a5LG7ibMfY94vyRd3c+7PTvK0hs8k3AEAAACYpim5N7n9Q5JDU5dWeHbqRGtnn/c3jPnyhn6T5R8OTbIy9Wz2uZR/SJcYj53XWe/ew3bGPPVYN6eeFdvptIa4zmvo99KGfu0kb0nyc6l/VfDrqcv2dPb704bxZrp3TdtkTIelnrU79bNuSfQ/ahjnXQ39FuKFXeK9MsmJSe6T+pl5WOpn6/osLOHe6/swkrrEy+mpfwXx8ztjbu0c6+Gpyyo11SE/bZbnMZv7uhBDSTak/qLtutSz+r+e5M0740+an/OrdjPugal/DfFvqUv2TJaU+lGSLyU5J8kJmdvi9L0ec0WS56f+JUe3c5dwBwAAAGBWuiX33tLQ900N/a7u6HNQmst0vL5hvLvv3L+z7zu7xLqYCfekrl3febznNPRrmnn86x19DkxzKZc3N4z3S5k+q/ymJPfs6DdTYnZz6l8f7J96Fu/vpq5ZPen9Dfv8YUMsn2/od0xDv/laneSGhmNcvvOzJvdK8rcN7bNJuPfjPszWKxuOe/4sz2O297WfzmuIp9dfvgAAAADAstaU3GtnejmUpE7udfbdnl3LbDyzy3j373L8VzX0vzn1IoidFjvh/jsNx7uoo88jG/p8N/WM4amaFmLdkeTgLsduSva/qKNPt8TsWLov1jrp8Q37XZVd7+VDM32W///LzAt+ztWJDXGUJE+cx1izSbj34z5M+rUk/5jkU0n+N7MrfdI0Q3wh93U+zki9OOhMhjP9y4eS5Df7EA8AAAB7gbn81Blgubs+yfcb2m9raFuRXZPLT2joc22Sa7oc6/KGttVJHjVTgIvko6kX8ZxqbeqyOJN+r2G/jamTk1Md1dDvy6lndzdpSsTOtGjrVH+SOok8k8+mnr0+1SOy6+z1kzI9ub4pdaK1V5quy4+SfKaHx9jd8RZ6H+6TZDx1SQ1TVBYAACAASURBVJKXpp6Bft/UC9TuTrdZ/E1mc1/n4yGpk/mfTPLc1CWdVqWO7bGp1zP490z/b6FL05tyNgAAAOyF+jGjDGCp6iwTM+nOWex7n4a2bsn2pK6T3eSQWRyr37YnOTfJX0xpa6WuZ//a1F80PLtjnx079+nUdF0enbklrx8yiz7Xpq5jPRtvyPQFZk9NnXhN6tngU21L93I/89V0n7+d3ib1p+r1fViRuizMYxYS1CzM5b7O1zGZfbmgr6f+QqZf9wkAAIA9nBnuwN6kaSZ7Uidc9zYbU5dVmWpyVvvaJA/o+Oxjaf6CoReJydnUDm/6ZUI3H2ro/1tJ7p26VM4vdHx2XurZ58tZr+/Db6U52f6+JEekXmS32rl1K0UzG3O5r/20I8lbk/xK6rI5AAAAMC9muAPMTlNCtlv99mR6wnpSZymXQflOkguTnDCl7edTl9poKidzTpdxepGons2/i2bzK4RJ21MvFvp3U9r2SXJymkudjM5h7Nm6tqHt8NQJ6n7Mnu71fVjT8PkVqX/50PlFzWELOOZc7utcvSj1IrprkxyZ+guX+6ZemPXm1NfsK0kuS/1FwlJ5NwEAAFjGzHAHmJ3LGtoOSfek+6Mb2m5JcmXPIlq4tzW0vSTJ/+lo+1bqWthNmq7LF/PT2c+z2ZoWsl2ojZn+i4bnZ3o5me+k+7ktRFOt9vukeS2AXuj1fWgqUXN5pifbk+b68UvBLalrtP9R6sVqH57kwCQrUy8m+4jUi9u+IZLtAAAA9IiEO8DsnJ/kpo62KskfN/RdneSUhvZ/S3P5mtsb2mZTZmWh/j3Ta80/N/UM4Kmays9MuiDJjR1tj0md4Nydx6Uu5/KgWfSdqx8n+eeOtocmeVhH27npfm4Lcf7OGDqdle6Ljh6Y5DXzPF6v70Pns57UCetOT069mCoAAAAAsAd7RerSHVO3S7v0HW7oWzK91MmfNvRpJzkzdVmNValrQH+2od+tSR7c5fhXNfTfnLoEydBsT3iezmg49tRta3a/0OsfNex3S+qSLkek/vJgnyT3S32t/yr1TP/Jvg/uGG8u924mD099f7qd244kh85j3Nl6YZfjfjX1zOr7pJ5t/ZAkp6Wukf/ZhnFmez16eR/Wd4n9zNTPw+okv586yd/Ur6k2e6/uKwAAAACwyPqRcK+SvLtL35m2balnAnfzf2c5zmNncd5z9cDUiedux3z/LMaoUs+Cn+t16XfCPUk+PsNxPzbPMefiDTMcv2lbSMK9l/dhvyTfnsU+t6f+lYCEOwAAAERJGYC5KKkXFH1Z6hnrs3Fl6rrdn5ihz2tT1xIfhO9n5tia6rx3Kqnro78gyU96EVQP/eMMn/VjsdROL03yu+nNoqa708v7cEeSp2Z6yaGpbko9U/8/FngsAAAAAGCJ68cM96kOTL3A6L8l+Ubq5OOO1InVLyU5J8kJmf0Xm/dIcnqSzye5Ps2lUPoxwz1Jfr3hWCXJ/6SeNT0X+6cuNfKu1KVTrkt9XW5K/aXC5anrjf9tkt9Jc5mdXs6ErpJ8pWG8H2Tm+9tr+yR5ZpK3J7ki9XOyPfX1+UqSf03yvDSX75nP9ejFfUjqxUXP3DnGbalL1Hw1yT/kpzXfX9AQnxnuAAAAAAB7oJdmeqL3rwcaEQAAAAAALEPvy67J9u2pF6QFAAAAAABm4ZDU9fYnsmvC/a2DDAoAAAAAAJaLpnr0k9uNSe43uNAAAAAAAFgqZkom727bW3Q7/1uTjCxwDNcZAAAAAGAPIRG8e1PP+aYkX05ydpKHznMM1xkAAACYlRWDDgAAeqwadAAAAAAAAAAAAAAAAAAAAAAAAAAAAAAAAAAAAAAAAAAAAAAAAAAAAAAAAAAAAAAAAAAAAAAAAAAAAAAAAAAAAAAAAAAAAAAAAAAAAAAAAAAAAAAAAAAAAAAAAAAAAAAAAAAAAAAAAAAAAAAAAAAAAAAAAAAAAAAAAAAAAAAAAAAAAAAAAAAAAAAAAAAAAAAAAAAAAAAAAACwLF2XpPR4O2hRzwAAAACABWsNOgAAAAAAANgTSLgDAAAAAEAPSLgDAAAAAEAPSLgDAAAAAEAPSLgDAAAAAEAPSLgDAAAAAEAPrBh0AABA321Pb/+dvyPJyh6O1wt7wzkCAACwxJnhDgAAAAAAPSDhDgAAAAAAPSDhDgAAAAAAPSDhDgAAAAAAPSDhDgAAAAAAPSDhDgAAAAAAPSDhDgAAAAAAPSDhDgAAAAAAPSDhDgAAAAAAPSDhDgAAAAAAPSDhDgAAAAAAPSDhDgAAAAAAPSDhDgAAAAAAPSDhDgAAAAAAPSDhDgAAAAAAPbBi0AEA0FOHJDkuyaOSPCLJzyW5W5LVSQ5MsjXJrUluTPKdJP+d5CtJtiT51uKHu+j2T/JLSY5I8qAkhyY5LMl9d362f5J9dv7vHUnuTHJL6mv23Z3b91Jfs88nuW5xw4ee8S4Mzv2THJPkkan/Tj889d/pA1P/rZ5IcnuSH6b+O/3NJJclee8AYgUAAABYdNclKT3eDprD8R+Y5PQkX0jSXsAxv5bk75IcPsfzX8r2T/IbSd6aOjG4I729T99K8o4kT0uy3+Kc0rxsT2/Pe/vihj8re8M5LoR3YbAenIX9nf70YgcMAAAAMCiDSrgfmeQD6X2icSLJR1PPfF2OVqRO+p2XepZor+9Nt+22JO9LcnT/TzFJ8pJFOKfF3jbuhefYT3vLuzAbg/o7/ejUM9MX+nf6M/M/dQAAAIDlZbETOfdN8vYsbDb7bLaJJKOpy9QsBwennkF6dRYvsdht+2KSZyap+ni+e0Myem84x37Y296F2Vjsv9Ork7wp9d/RXhzrsoVeAAAAAIDlYjETOSelrr++mAmzHyZZN//L03f7J/nzLP51mc32H0mO6tN57w3J6L3hHHtpb30XZmMx/07/Wur69r08loQ7AAAsE61BBwDArKxM8sbUZRoOXORjH5Lk/CSvzuBnqXZ6apKvJ/mbLP51mY0jk1ya5NzUiyJCv3gXlobfTXJR6rU1emmp/e0FAAC6kHAHWPoOSJ3wPm2AMbSSvDL17NyhAcYx6e6pE3cfTXL/AceyO1WSk5P8V5LHDjgW9jzehaXjz5O8M8mqPowt4Q4AAMuEhDvA0nb31Mn2tYMOZKf1qRcAHGTS/eeSXJ46cbec/EzqhQ+fNehA2GN4F5aOF6f+dUG/EuMS7gAAsExIuAMsXfsluSDJ0YMOpMPTU5e3GYRjU9cyfsiAjr9Qq5K8O8nLBh0Iy96x8S4sFb+T5Kw+H0PCHQAAlgkJd4ClqUpdmuDxgw6kixcn+f8W+ZhPS3Jhknss8nF7rUryuiSnDzgOli/vwtLxC0nelf7/N7WEOwAALBMS7gBL06tTzyRfyv4uizf7fm3qBWP7URt5UP4qyQsHHQTLjndh6dg3yXt2/i8AAEASCXeApeolgw5gFoZSl4Q4qM/HOTLJR5Ls0+fjDMI/pZ6tDLPhXVha/iHJoxbpWGa4AwDAMiHhDsBCHJb+1i6+Z5IPJblbH48xSENJ3pHk8AHHwdLnXVh6nrOIx5JwBwCAZULCHYCFek6SY/owbpVkU5IH9mHspeTAJO9PsnLQgbBkeReQcAcAgGVCwh2AhaqS/GN6/++UF6T/JSZuTXJe6gVgj07ysNQLUa5Ict/U5SKenmQ0yQ/6GMeRSf60j+OzvHkXkHAHAAAA9hrXJSmLvG1PnRx7YZJfSXKv1ImxlUnuvbPthUk+trPvYsR00kIv5BQHJ7mhj7Fek+TlqROKs7UyyalJvt+nmG5Jcv85xPOSPsUxyG3jXniOu+Nd6I1B/J3u5XZ5j68HAAAAwJK1mImcHUneluTQOcT3wNRJvok+x/bFOcS0O2/pY5zvz8IWel2d+suOfsT2zjnEsTcko/eGc9wd70JvLPeE+5d6fD0AAAAAlqzFSuRcm+S4BcQ5sgixDi8gvkk/m/qLhV7H1k5yWg/iS+ryOWf1IcaJneffa73+lcP2PsS4UHviOXoXemeQCfetST6R+pcEI0kemvoXBVWS/ZM8IMkvpl4P4w1J/rNhjCt6eC0AAAAAlrTFSOT8IL1JPj0ydeK+X3F+sAcxvqlPsb28B7FN1Upyfh/ifFOP40z2zGR0pz3xHL0LvTOIhPv/JnlZ6rJAc3V46vv09Z1jfXkeYwAAAAAsS/1O5NyR5Jd7GO9RSbb1MdaFlKg4KPXijb2Oq9flKSbdM3VSrZex3pKFXcMme2IyutOedo7ehd6+C4uZcJ9IPVP9gB7EPZTk2Une14OxAAAAAJaFfidy/qgPMb+yj/GuX0BcL+1DPDekXki2X/64DzE/v8cx7mnJ6CZ72jl6F3r7LixWwv3WJE/pUcwAAAAAe6V+JnKuSD3Dsdf2SfLNPsV83gLi+kwf4ulVrepu9k/vn4HzexzjnpaMbrKnnaN3obfvwmIk3G9L8sQexQsAAACw1+pnIufpfYz7+X2K+aYkK+YRz/1Tl2LodQLswHnEMlfv6nHcW3sc956WjG6yJ52jd6H370K/E+7tJL/VgzgBAIBlrjXoAADo6uok/9bH8d+d5PY+jHv3JI+dx36/md7/e+lfU38B0G9bejzeqiTDPR6T5cO78FPL5V14S/r79xoAAFgmJNwBlq53pZ7l2i+3J7mgT2MfPY99jul5FAsrbzMX/9mHMR/XhzFZHrwLu1rq78K1Sf5i0EEAAABLg4Q7wNL1sUU4xof6NO4vzmOfX+l5FMnn+jBmk+v6MOav9mFMlgfvwq6W+rtwZpKbBx0EAAAAwJ6iH7WBb0p/FkvtdFDq2sO9jv+KOcZxrz7E8P05xrAQK9Kfmtu9egb2pPrm3ewp5+hd6M+70K8a7j9OcsACYwMAAPYgZrgDLE1Xpb/lZCbdmOR7fRj35zK3hVOP6EMMh6Y/CbZuydle/zt1/9SLZ7J38S5Mt5Tfhfen/kIAAAAgiYQ7wFJ15SIe66o+jLkqyX3n0P/BfYhhT/CgQQfAonvwoANYopbqu/DBQQewEKWUV5TpLu13P2bPNQUAWH4k3AGWpq8u4rH6kXBPkgfMoe9STaYNmuuy93HPmy3F63JHks8MOggAAGBpkXAHWJq+vojH+p8+jTuXEhBLMZm2FNxv0AGw6LwLzZbiu/C5JFsHHcSkhlnQpZRy7KDjAgCAvY2EO8DSdNMecKx7zaHvvfsUw3K3/6ADYNF5F5otxXdhrotDAwAAewEJd4Cl6ZZFPNatfRp3vz713ZssxSQj/eVdaLYU34X/HnQAAADA0iPhDrA07W0J96WYTFsKXJe9j3vebClel2sGHcBCVVV1ZjXd0YOOi59yjwAAlh8Jd4ClqV9J8Cb9Su7vO4e+ZvU2WznoAFh03oVmS/FdWMzSXwAAwDIh4Q4AAHPXk4R7KWXfUsrzSin/Wkr5f6WUH+9c8PTmUsrXSymXlVJGSymnlFJ+sZQyNGXfjZOro3YZ/uKGhVTfO2X/VzR8fmkvzqtfSilP6rJA7KRbSik/LKV8upT/n707j5OrKhM+/jvV2SAEggiIAu7vDMYEsriwJoEAgsvg64gLDqgI4obL6LjlRREXeHUcRUdkU8dRdFBfUFHEkKTDJkjSIR1AZ1BANtkFQvbuet4/bjVUbt/qru6u6url9/187oeuc88997k3dZvkqVPPiW9GxKKISH2MV/MeRESKiDdFxJLKmFsi4t6I+ElEzC8Ya2pE3Fww3kU1zv2aiCjn+m6tHnswf0YRMT0iPhARl0TE7RHxeER0RcTDEbEmIs6LiKMjos9/C0bEjwrO/d0afU8p6FtYdimG8J6XJEkaDSa0OgBJUqEdgAeH6VzTmjTupgH03dCkGKTRxmdh9Bhywj0i9gN+DuxdsHtaZXsRsD9wYqX9LcCPh3ruMWyHyrY7cCDwPuD6iHhTSumuegeJiJ2Ai4Cjc7ueDfwj8IaI+HRK6Us9O1JK6yPijcDvKzH0eEtE/Cql9MOq8fcAvgPkPwz4PymlFfXGmYu5BHwYOB2YWtBll8o2CzgJuDUi3p5SunEw5xtkjL7nJUnSmOcMd0kamZqVBC+yQ/9dBmXjAPqaZJQyPgujx5BKf0XEFOBSihOPaqxXAksjot6STT1/Nvlke7UEfCEitqmnnlL6A3BKQf9/j4jnQTZzHvgesGuuz2XAWXXGuI1Ksv37wFcoTrYXeQlwbUT0dZ29TjXQ2J460Pe8JEkaJ0y4S9LIZMJdGp98FkaP7iEevwh4bq7tWrKZvdPI6vm/ADgO+C9gc36AlNJJPato1jjHwoIFN98yxLhbrRu4gWwW96HADLLZ7G3AdODvgVPp/Q2EF5HN6q7HPGABWfJ6L7I/i7fR+/9rCXh//uDKTPZzc807Ad+vlEf5MHBEbv+dwAkppcEmtD9G9l6pFsAXyK5hEvBy4Ppcn4nAxT0fBtRh0Al3GvCelyRJGg0sKSNJI9NOY+BcDw+g7yNNikEabXwWxo/nF7QtTilVJ0TvqGwXRcRuwCcYWLmuMSeltARYUmP345XtvyNiOvC53P6jgLPrPNU5KaWPVb3+YUTsT1aiptqBNY7/EFmCe3ZV28HAhcCbc303A8emlB6tM7ZtVK71UwW7vpZSWlz1+saIOBK4FXhOVftUsg8wTqjndIOJscL3vCRJGhec4S5JI9P/GgPnuncAff/ShPP/B9nsw9G8vafhd0Ujnc/C+HkW1hW0/UNETCrqnFJ6MKX0kZTSpU2Oa1SIiPkR8W8RcVVE/DWyxVKfQu9kO/SeXV1zeOBLBe03FLTtHgWLsqaUNgHH0num/QnA5FzbR4dYR/0oYMdcW5DN0M/H9QRwXsEYr6/13isYd7B8z0uSpHHBGe6SNDLNGAPnanXC/SVNGFNqNp+F8aOdrDxKW1Xbh4C3R0QH8GfgFqATWDPY2c9jTWXW84/IyskMVL3l2h5OKd1d0L6+oG0C2Z9hV35HSulPEXEi8BN6L47a4+KU0jfrjKuWAwraHkgp3Vej/+qCtmnAS4GOfs5VHkhgOe34npckSeOAM9wlaWQazoT7Pk0YcwvwwAD6NyPJuA+1ExzSSOWzME6klO4EPl+wazpZMvkk4GvAMuCRiFgZEScUzaYeLyJiAnA5g0u2D8Q9NdoHXNokpfQzetdz73E38K6Bjllgt4K2Wsl2qP2B+O51nGvQM9x9z0uSpPHChLskjUwzGJ5vIU0H9m7CuH+kYLZfH9Y0IYYdqL98gDRS+CyMIymlzwKvA5YDW/vpPhf4HllCcrz638CcgvYfA/sBU6sWkX3vEM5TNJMdsg+TByQitiNbFLTIHmxb4300qFV2Zrt6DvY9L0mSxgMT7pI0Mk0DFgzDeV5Dc2a+DjRp+CBwZxPiWNiEMaVm8lkYZ1JKv0wpHUr2e/9lwLvJam//Cnis4JAPRMSLhjHEkaRoZvsa4LiU0pqU0oaq9mZ8mDwYZwP71tg3AfhRpUzOUDxY0PbsPvo/p0b7/XWca0qN9r3qOBbwPS9JksY+E+6SNHL94zCc4/VNGnftII65vuFRwGubMOZoNJSau0XaGHl/hxhL1+izMA6llDanlFamlM5LKX0spfQassToynxXimt2jwdFienVKaWi5//AZgfTn4g4nt4lY/IlWZ4N/CAihvL75rqCtt0jolbSvWhW/Tqy+unVimb07zCAMfvke16SJI1VI+0fy5Kkp72ebRcWa7SpwKuaNPbVgzjm2oZHAa+mOEEz3mxu8HiJ2kmXVhlL1+izMA5ExOyIuCAias02pjJjO58EheLyHRsK2p4x2PhGqMcL2v4u3xARRwMHNz+c2iJiBvCtXHMZeAO9v8VyOLB4CKe7nN73JgEfKYhrGlmt9Lz/l1LKJ9iLZs7vHxHb/N0kIg4A5vcXZBPe85IkSSOSCXdJGrl2I/uHebMcB2zfhHGfoPfstHr8nCEsxlbDJOD9DR5zNBpw3eE6PKsJYw7FWLpGn4XxoQ04EbgzIn4eEe+MiJkRsVNETIiI50TEe4A3FRz7h4K2ogV33xsRz88nSEexawra9o+Iz0fE7hExLSLeDlw0zHFtIyJ2AH5K9sF2tbNSSpcAb6X3OienRcSgFoNNKT0GfLFg10cq92bviJgUES8Hfgvsmeu3HvhswfFFH/49E/h+5X7vEBHHApdSX3m6Rr/nJUmSJElj1ENkybFmbJ00Z/HUycDtTYr5F0OI6/omxPM4Iy85XGQa8H9oTlL0Dhp/X49tQpxDMdau0Wehsc9CM35PTx9KQBExLwbnxqLyIxHxr3UeP6/qmMUF+3t9Q6nR/YZwz7aLiDvquMYNEfGdgva7hxJzRCyqcb4JuX4/LOhzQ0RMrOrzqYI+f42IZ+XGqvfep4j4QY34+rIlsm8EFF3vxIj4Ux1jPB4R5xa0/yE3XkPf85IkSSOVf3GRpJFtJvCBJoz7ceD5TRgXstm5g/WzhkXxtB2BbzRh3EbZHvgo2Qcgn2OISbwaisoCDNXrmjDmUIy1a/RZaM6zMNpdC/xDjZrlZ9GcBXdHjJTSRrLn8t4+uj1O9mHZ74clqJyIOIVsBnu1J4C3ppS2VrWdCSzL9XsWcFEM4hsJKaUAjgf+GXiyzsNuAQ5IKf26xphbye7lQ32McS9wFLC6/mgHpK/3vCRJ0ohkwl2SRr4vAvP67VW/gxhardi+bGJoicLvARsbE8o2/hH4YBPGHYpdgdPJykB8mexr+s3yQBPG/Efg75sw7mCNtWv8Hj4LY90qsvrj/wScDawAbgXuB7aS/T59ELiBrBb44cDBKaX7igZLKT0IzCG7l78HHiGbiT+mpJTWAvsCXyBLGG8gSzDfAnwF2DeldFkrYouIOcC/Fex6X0rpz9UNlQTyP9E7mb2Q4vIu/UoplVNKXyUrGfMB4BLgz2QJ/+7KudYA5wFHA7NSSn2WgEspdZDd7y+T3eMnye75WrL32n4ppaJFW4s09D0vSZIkSRq7mllSpme7j4KF4QbhpWT/mG1WnD9pQIznNim2LuCEBsQ3VPsB3yZLWBTF2YwPQ75e41xD3f6HLME3EozFa/RZaJwRV1JGkiRJkiRJxYYj4R5kM3gHtaBaxRHAw02O8fAhxNdjH7KZeM2IrwycQbZw23DaGXgv2ey+/mJsRsL9vXWcdyjJ2yXAqWTvz+dWrrcZaw/0ZSxeo89C45hwlyRJkiRJGiWGK+EeZMm384C9BhDf3sCFNC9x17OtGkBM/bmwybH+Hnh5A+MtshtwEnA5sHkAsTUj4X7IAM7fiu1Gr7Emn4XGMOEuSZIkSZI0Sgxnwr1n2wpcBrwPeAVZDeRJlW3XStv7gV+Rzc4djpjeNNQbWWU34LFhiPk3wDFk922odgFeC3yV7MOHwd73ZiTctyOrjTvc79N6t0Yk3MfqNfosNIYJd0mSJEnDYri/7i1JaowJwKsr20jQQWPqt/d4EDiNrC53Mx1Z2dYDK4HryWb83g38rbI9BkwkS+hOIyuJsRfZonTPBWZVtj2bHOtQbCRbhO6QVgfSRGP1Gn0WNGZERAz22JRSamQskiRJUrOYcJckDVUAHyarCd1I3wAOA17X4HGLTAXmV7ax6hLGXjI6b6xeo8+CJEmSJI0SpVYHIEka9X4IXNWEcQM4kWyGrYbuYrI6/mPZWL1GnwVJkiRJGiVMuEvSyHRhqwOo093AqU0c/2HgjWRlLjQ09wE/a3UQTTaWr9FnQaNeGoJWxy5JkiTVy4S7JI1Mn6A5s8YbqRt4G1lt52a6AfgHsgUxNTRfpPGlf0aasXyNPguSJEmSNMKZcJekkakLeBPw11YH0odPM3wfCiwF3gBsHqbzjVVrgHNaHUSTjfVr9FmQJEmSpBHMhLskjVz3A0fR/Bnkg3EOcNYwn/PXwKHAg8N83rHmk8AfWx1Ek431a/RZkCRJkqQRyoS7JI1sa8iS7utaHUiVnwIfaNG5rwNeTnZfNDjrgFcDD7Q6kCYaD9fosyBJkiRJI5AJd0ka+W4gSx4+2upAgO8Abyar394qfwH2B77c4jhGs9uBA4H/aXUgTTQertFnQZIkSZIkSWPOQ0A0eJtecJ4Xk5XJaPS56tm6gTOANIT71AwvBzppzT1p9P1dChwPTG3oHerbjmTlgcoNuo7Bbjd6jUPms9C34fo9LUmSJEmSpCEazkTOzsBPmnC+vrb7gSMGf3uarg14G9lM5lYnCwe6rSSrN753w+/KwMwmKxXUTWvuQ7OT0TA+rtFnoTYT7pIkSZIkSaNEKxI5rwfua8J5q7du4Hxgt0HdleE3gWxW7HW0PnlYa9sCLAf+GXheU+7C0OxJFtu1ZLEO130ZjmR0j/FwjT4LvZlwlyRJkjQsRlppAEkajR4CntngMXcGHuunz47AKcCHgD0aeO4y8CvgM8DqBo47nF4CnAj8b1qb2C4DNwNXAUuAZcCTLYxnILYnK1Myg+x+Pg/YHXhWZd/kyn8bYSXwsgaNNRDj4Rp9FjKt+j0tSZIkaZwx4S5Jo99k4E1kCbUjgO0GOc4fgUuA84A7GxLZyPB3wJHA4cAc4NlNOk8Z+DNZHe21wPXA74AnmnQ+aaB8FiRJkiSpyUy4S9LYsj0wH5gFzCRLsD2DbCbmNLIyDuvIEl+3A7cCt5AtUnjn8IfbErsB+5HNat6LbDbznmQzmyeTfXNgAtn9Cp6ewboeeBR4BHgY+CvZPbuj8t//ATYMzyVIDeGzIEmSJEmSJEmSJEmSJGnkcYa7JEmSRq0jLli6OOCMbVvTNUvedejBrYmodY644MpjgnRJrvnJJe86bFpLApIkSZLGoVKrA5AkSZIkSZIkaSww4S5JkiRJkiRJUgOYcJckSZIkSZIkqQFMuEuSJEmSJEmS1AAm3CVJkiRJkiRJagAT7pIkSZIkSZIkNcCEVgcgSZIkNUVEOuKCpcdC6V2RYibwDOAhEteR0jeXvPPQFUWHHXbBla8qkS7vY+QngfXAcLVzYwAAIABJREFUn0jppkjlS698x2FLSSmKOh9xwdLFAWds25quWfKuQw9e8N3lUyaUy6ek4M3AC4FnJuLnv33XomOqey/47PIJE/fsPhHSW4EZwA4J7gm4nLbus5e844jb6rwrkiRJkprIGe6SJEkacxadu2Snwy9cdlmk9ONIsQjYHZgIPJvgHynH8iMuWPbJQQ6/Q2W8A4l4XyqnJYdfuPS6Recu2XsggxzxnSv2mtjd/bsU/BvwCuCZRf2OPPeqPSbu2X0jpG8DhwC7AJMjS9C/n+621Yefv/Qtg7wWSZIkSQ1kwl2SJEljTHlKamu7FDi6j04piC8cef6VBzfmnOmVqa20dP+Lr9uuvv6xXZQnXAJpv157SKnn5yO+f8XUctvWpUX9qkwl8f2IdOSAw5YkSZLUUCbcJUmSNMakeRALEnxlQpT22tpW2i6leBvBxnzHMun9+aPbgm7ghhScXkpxaLkUM9LWrt0PvOfqtuguT29L6e8jcSrweO7QF017fNNJdQY5t7IVXkDPD7G17YvAPrn9QYoztraV9piwYfOUFBwG3E7ilDrPLUmSJKlJrOEuSZKkMSfBOb9912Efq2r64eEXLtufiPfluh6YP/a3Jy1aAizp1Z795/HK9t+Hn79sOik+lzvxUcDZAwh1aSni9Enljau2sNNO5bati0gxD+Cw/7hyF7akk55Ovz/l7CUnLjqt6vWyI86/4lWRJtwKTBnAuSVJkiQ1mAl3SZIkjTVBqetLvVvjBmDbhHtidyJS0YKnh39n2fzUHceUE3NL8OLIarfvUH2a3ieO59YbZIp05ZZ701Htn13YVWnaAPxnZaNtC4si0atETXSXv5pv++1JR95x+IVLLyGwlrskSZLUQpaUkSRJ0ljz8G/feeTd+caItL6g74QFp7e3VTcccc4Vux1+4dKllKM9Eh9KcHDAs9gm2V7TtHqDjEgfq0q295bSvILWx6589+F3FQ/ImnrPrXFlMdmnQ9Xb1cPQT5IkaVxyhrskSZLGmnuKGhNs6u/ABZ9dPqE8oXx5CuY0PqxtPLDk5IU39dUhErsUTKK/t49D7htqUJIkSZKGxoS7JEmSxpjCmexEW3lLKvcuiF5twl7xv2sk239cSunMSV3rb/vlu1+7AWDR+UvfkxLfGlyM0WsGvlSH3h/BwEKgfZjjaLoVHZ0fH8rx8+fMOqtRsUiSJA2ECXdJkiSpIgWHFjSvOfCeq4/77Gc/W65uLJXYO4rSn3Up9TvbPgWPFAz/nD4OefZgo5FGmgjOHOIQJtwlSVJLWMNdkiRJ6hGxW0Hr6nyyHaAcHNjkWFYWtE5fdO6SvWscsV8zw5EkSZLUPxPukiRJUo/E472b+Lt82+HnLzs6wcHNDKV7ElcCG3rF01b6SL7tiPOveD5wTDPj0aj1eSDltqa+dyVJksYzS8pIkiRJFSnFNRHp7dVtAfsfccHSz3dHfGNqacqGjWx+AxFfa3YsS09Y9MjhF155AZFOze06ddEFS9el1H3O1tLERydE90FRTt8CpjQ7JkmSJEl9c4a7JEmSVLFu2vYXAXfm2wM+XUrp/o2x+QmC7xJMIvHdZseTJnZ/CvhDvjnBYqLt3ond5Y2pnJYAzyf4drPj0aBNAd4J/BT4I/Ao2QKoTwC3AdcBFwAnAbOAtqpjz6/0rbViwPKq/T3bj6r2Ly7Yf3UDrqnZruxn6wAe2vaQdE3VfkmSpJZwhrskSZJU8btjD9i46LtLXpe6SpeTai5Q+niKeFuQ9gTe0cx4fnv8keuPPPeqw7pLWy9LiTk1um1IKU4G1gfplGbGo0HZD/g5UFR7f1plexGwP3Bipf0twI+HJboRasHcWYfX0++albfs3VUqf4KI95Cia8qW7d7wyle++IlmxydJklSLM9wlSZKkKle+4/C15Umxb4IvALeQ1VF/ErglwVe6Yd/fnrzosuGK54p3H/LXrntLr0iR3k2wAngY2Az8KYhvtaU057cnLvrhcMWjAZkCXEpxsl0NcNC8GXctmDPzvYn4CsGCTRM3/DAiUqvjkiRJkiRJkiQ11mvoXc7lGuCVwA5kCfnnA28lm9G+qdLnzTXGy48VwIJ+Yqi3pEyj+w2rFb9fu1f7qs5oX9UZK1atPbbV8UiSpPHLGe6SJEmS1BzPL2hbDFxP9q2JTcAdwEVkSfa9gX+rtGsAppY2P9LzcxAn9tVXkiSpmazhLkmSJEnNsa6g7R/IFkndUrDvQeAjTY1ojFqfJr3+qReJfVsYiiRJGudMuEuSJI0+i4Ezcm3XAAePkvGl8aId6Abaqto+BLwd6AD+TLZOQCewBnh0eMMbuZZ3dC7qa39Eua0UpR0TTCwnDgh459M7md70ACVJkmow4S5JkiRJzXEn8HngM7n26cChla3aKuAbwPfJaqOPWylY0ud+SpCym1SwQuqDTQpLkiSpX9ZwlyRJGtsGs8iipMb5LPA6YDmwtZ++c4HvAV9rbkhj3u9aHYAkSRq/nOEuSZIkSc31y8o2GZgJzAFeDOwDHAi9SqB8gGym+5+GMcaxIiC+2eogJEnS+GXCXZIkSZKGx2ZgZWXrsT2wAphX1ZaAAzDhPlBBpE8vmDfr6lYHIkmSxi9LykiSJI0+nydLyFVvjVzQtNnjS+PFbOAC4Dl99NlAtnBq3nY1+uY9YxBxjSXdwL3AxRDzF8yb+aVWByRJksY3Z7hLkiRJUnO0AScCJwC/Bn4O3AjcBawHdier7/6mgmP/UND2F7IyNNXeC6yujNndkKhHgAVzZxWshSpJkjTyOcNdkiSNZTsC7wF+Slaa4TGgC7gfuA44Hdi7xrFTgZvpveDoRTX6vwYo5/puBebX6D8ZeDPwXaATeLjS/yFgbSXmd5Il5PIWF8RVXULh/Kr2IssLjv/RAMavp18iSyIuIbvfW8hmof6E2vekWhvwrkqsDwGbyP4M/x34u0qfYwrOv66OsaXhNoEssX4h2fP+GNnzfg/wLWBKrv9K4JqCcS4vaDsMuJ3sd1vPczCvoJ8kSZIkSZI0KAl4H/A4vROy+W0TWeK9aCLCPmQJ3Pwxx+X67QE8WNDvEzXieytZErq/2AL4XcHxA0m417s1MuG+E/CrPs5VBj5Z495A9iHD7/s4fj3wNky4a+Sbx8CfxWuAZ9cYbzfgjjrGqE64N+IDtMH0kyRJGpcsKSNJksaaBJwLnFRn/8nAaWSzpt/CtrPC/wCcAvwgd8y/A9cCd1bO9z1g11yfy4CzCs73VeDDdcY2Gk0BLgUW9NEnAV8gSyzmE3XbA0uBGX0cvz3ZPb9gsEFKw2QV2e+WlwMvA/Yl+13xDGAXshIwT5Al0VcBl5C9/2t9O+VBYA7wQeAo4IWVscZ8+ZXlq1dPJ0qvSuV0QKTYDaBEegjSNVti828Onzfv8VbHKEmSJEmSNBZ9iOIZ1d8C/p5s9vWrycqb5Pv9S40xv13Q9yqysicfKdh3B8ULGb6noG+QLZh4LNns1YnAi4CPk5WZGcwM92pF51tQo+9Axy/q17N9GdiTLAF/HNlij/k+/1Uw5r/VGO9MsoUnpwBHkpXQKOrnDHdpDImI1L6q88Ptqzr/1r6qM2psj65YueaDETHmP3iQJEkjnzXcJUmjRkQsjt5G1NfYR0OMrRQRxxTcn0YmSHcCPlPQfg7ZwoJ/JCsz8yvgaLJEfLVPU5wo/xDZooTVDiarx/zFXPtmsuT5o7n2acDnC8a+CXglcDHZ7NWtZLXKzyL7gKC94JiR7hzgY2T1qTcBPwS+U9DvwNzrZwAnF/Q7l6w8z72V8a4gm927pUHxShqBIiKtWH3zeWTfDJreR9edI6WvrehYe65Jd0mS1Gom3CVJ0lhyFL2TMt1kJWPy1gDLcm07ki1kmreJLImeL1lwAllJmmofBW6sEVtRMv8D1J6V/TB91zofiQL4UkH7DQVtu7NtKYzDycrF5P3fgrb/Bn4x4OgkjRorVnWeQsS7BnDISe2rb3530wKSJEmqgwl3SZI0luRnTAN0Ao/U6H9rQdvCGn3/BJxI7drKkM1S/+YAYnuQrBb8WPIwcHdB+/qCtglkZXl6zCvo8zhZ+Zgi+W8dSBojrlizZiop5b9B1K8UcebyW27ZoRkxSZIk1cOEuyRJGkt2K2ibTe0646cW9H9BH+P/jKy8SZG7gb5mYu5e0HYHfSfwR6N7arRvquPYXQra7h3EuSSNcpO70rHkvrGUsoVlq60m+xZTtZ1Km7qPa2ZskiRJfTHhLkmSxpJGJK+Lyr702A7Yv8a+PciS++Nd0Ux2GHy99b7+TMfahxWSKgIOq3r5ZET54PlzZ23zLZgFc2fN6eqauDspnUPV74NI2xwrSZI0rEy4S5KkseTBBowxoY99ZwP79nHcjyieZQ/wQEHb89m2hvl493BB2x599N+zWYFIaq0Ec576OfHNhfP2u6ao36JX7PPIgjkz30tK336qMfzwU5IktY4Jd0mSNJZcV9C2iiypXe+2V42xj6d3yZj8DOtnAz+g+O9YRbXadwMOqHG+8WhlQdvOwHNq9DepJo1dT314WU5t/9Vf5yjH2VUvd21KRJIkSXUw4S5JNUTE9Ij4QERcEhG3R8TjEdEVEQ9HxJqIOC8ijo6Iwt+lEfHm6O3OWv0rx7yh4Jh7IqJwxm1E7BgR74mIn0bEnyLisUqM90fEdRFxekTs3c91Li4459WVfVMi4kMRcX1EPFTZd2ll36qC415VMP5HC/rtV9DvKwX9zuor9tzxKSLeFBFLKte/JSLujYifRMT8OscY8v0cQLxn9HHft4+If4nsfbYxIv4aEb+KiKNzY0yMiHdHxDWRvS83RfYe+05EzBrua46ICZV4VlTF86eI+EZEvHjgd2lQfgM8lmubAxxUx7GvBH4BPLdg3wzgW7m2MvAG4M5c++HA4oIxLgceLWg/G6i1wN9OwBk19tVrQ0FbX2VzWmkJvUvSJOCDBX3/F/APTY9IUqvs2PPD5I3c1V/nyVue/EvVy+2bEpEkSZIkaeAiohQR/xwRTxYkRIvcEhEvKxhnckQ8WNB/YR/n/nlB/9ML+qWIeF9kHwL0Z1MlaVrrg4HChHtE7BURqwv29STczyzY96WC8S8r6Pehgn4rC/otqjPWnSJLSNdSjohP9nHfm34/C/oVJtwju+839XH+r1fi3TMibuij3+aIeOtwXHNlvD2i+P3S48mIeEtEHFOwb12tcQfpw/ReHHUdcCawH1myeTJZqZJFwGeAW6r6Pi833g7AHwrG/GJl//7A1ty+LuDQgtjeUzBOADcDx5LN6JxItnDrqcB9wO8KxllcMEav91nFrQV9ryQrZ9NW45h6xx9IHIsK+ga9S/j8a0GfbrI/pz2AKcARwJ9rjNfo95OkFmhf1fl4+6rOaF/VGb++7bbJVe3Rs1X3X9ax5rCn9nV03j/8EUuSJGWc4S5JVSoJxe8DXwGm1nnYS4BrIzf7OKW0GfhuQf/ja5x7V+CoXHM3cEGuXwLOBb5J1eyvPkwGTgMuqhxbj+2AS8iSk3k9Yywp2LcgF2sbxTOL8/12LjjXRqCwXmvOFOBS4Og++iTgCxFxcH7HMN3Pem1Hdi21aoRDloQ9FbgMeHkf/SYBF0bEC/I7Gn3NETEVWErx+6XHVLJn68g6zjdUXyP33JAlzT8OrAYeATaRJbOXAJ8le45rORf4+1zb78kSwJAlxD+T298G/BB4Vq79HODrBeeYAfwXWZ33LWTJ5K/Td/3yel1e0HYYcDvZBwM9iep5Bf1a4f+QfQBSrUT253Qf2e+GK4C9gW8jaYyKv/X8tMPjW/v8Vs6yjpv3LUU67+lD+XMTA5MkSeqTCXdJ2tbHgONybQF8gayu8ySyJOf1uT4TgYsj4nm59vPpXeP5DZUEZd5bKuNU+3VK6e5c2weBkwpiPAfYB5gOvIYsMVXtTWTXV4+5la1IT8L1WrLE1zbHRUR1aYzZZCUx8g7JzZY+hN4zba9JKW2qI9Z5ZAn8r5D9GW0HvK0gtgS8v+D44bif9ZpLlng9CZhGVtrktwX9vkaWlL+R7B5vD7ye3qVDpgAnFxzf6Gv+YuW4/Hhn8PSM5J4E7ykFxzdakF33KcDf+unbn1OA/DcFnqi0ba1qOxNYluv3LOAier+3PwT8E41Z4LUeZ9G77M1ItoHs/XJjP32Op/c9B9jcjKAkDbN4+vd3d6lrRlGX9o41X1+xqvPKUpQ7yL4ZlElc2fwAJUmSiplwl6SKiJgOfKpg19dSSotTSveklLamlG4km6V7b67fVGCb8i8ppT+RzfytNo0sOZpXNPP93FyMO9F7Ji3AOSml96aU/phSejyl9CuyGd/lXL9PR8RAajcvJUuGTyVbDPJ44A6ASjI8XzpiInBg1esFNcbNz2gv6lc0g76Wc1JKH6v8GW1KKf0Q+E5Bv+rYWnE/6/GFlNIFKaUnU0p3kXtPVdkCvD6ldFNKaWNK6VLgxwX9tvmGQaOvOSJ2oXfyHuDslNJpKaX7U0qbU0rLgFeRzSwfDkH2/OwJvINsIdNbgIfJvjnyBPAX4Cay2dJnAm8kK7NyZ2WMOcC/FYz9Pug1e7JMlkR/KNe+kGxmdt4PyGZovxX4HtBZObarEuPNwM+AE4Fj+rnW/jxIdi2nk83Mf4TeHwSONA+Qleo5CWgnuyebgT+R1dKfA/yI4m8ADNcHGZKaKKXSAz0/lyIdWNgp0qmRfUBX/e/azakr5b/lJEmSJEkabpX60nnliHh2jf6nFfR/IiIm5fr9Y0G/3+b6zCjo85dKSZbqfkULsXZVkp5FMS4p6P/eXJ+imuNRObZwsdaqY4sWRP1i1f7q+u3XRlZXvMdHqvoV1SwvWli1KNZyROxV0PefCvpujaqSKDF897PeGu5dEfGsXL9pBf0iIi4uGPPUgn5/yvVp6DVHtlBtkcKFViPiooK+1tzWYP2C3jXc/7OlEUlqiBUdnV96qib7ys6be9qra7gXbh2dtT6oliRJGhbOcJekpx1Q0PZASilfVqPH6oK2acBLc20/B/KLdx0WEXtWvS6a3X5+Sqk711Y0w6szpfRIjRhvLWiruWhrzsdSSl399KlZxz2yZH11zfTLyWbX5vvtAszMjfEgsKbOOB8uKLsDsL6gbQLblvcYzvtZj/tTSvn3ypP0nmUO0FHQ9lhB2+Tc60Zfc1Hd78cqs/OL1PvnqvHtdLJFVvuyCHh1QftPGx+OpOFWJlY99SIxY9nKNa/o/6j04/mzZ5pwlyRJLWXCXZKetltBW61kO/QuKdNj9+oXKaWt9C5vUqJSKz6yWez5uvFdBcfUinF2jRnGQba4Zl6vRTQLPJBSuqmOfp1kpR+qzYusjvtstl2Qs72y9Tikcu3z6f3/o6UppXpLXtxTo72e0iXDdT/rlU+2U7kP+Xr0UPz+y68BUKTR11w0M77WswF9P1NSjxeQfaC3AjgBeB7ZGhrTyD7kOYts4eD8746ryWa9SxrtUnll9ctSSkVl/3o8AfEv8+e89K0ppaIPqSVJkoZNn6UCJEkNcz7wCbZNDh1PljQ6DHhOrv8va8ysb0Td5XpqjhfNGO8lpRQRsZRtF5WcSPZtgX2r2jaQzW6fBCyutO1ElpRfUDD0QOq3F81kh6zGeX+G637WqyixDsVxFvVNBW31jDVQja5bL9VySGWrx21kC/uO9Pr0kuqwcPbsO6++sfOFPa/Lk6Ln2b698t/HSPyZciyftGXCfx1wwIxHhz9KSZKk3ky4S9LTihbaK6zfXpFPkvcomqV8Z0RcARxV1fySiJhHHYul9hPjQNXzu38gC1suYduEO2RJ9OqE+3UppS0R8TuyhQ8nV/UrKsly5QDOPxTDdT9HkkZfc1EpmlrPBvT9TEmD0QVcAHyS4rJKkkapg1826/Z824K5s15Y1FeSJGmksKSMJD3tuoK23aPGoqlks7Pz1gG31Oh/XkHb+4HX59pup/YM76IYV6WB6bXA6BAVJccPAw6qer0CIKW0Ebihqv2NwIzcsX+sUZO9GUbi/Wy2Rl/zyoLxptdaNBXotRiuVOC9wGuBrwHXAv8DPEGWXH8U+CPwE+DDwF7AezDZLkmSJGkEMOEuSU+7HHg815aAj+Q7RsQ04KSCMf5fSqlWKZPL6F3b+gRg+1zb+al2/dHf0DupNCciDirqXC0iXhkRv4iI5/bXdyBSSvcAf8g1v5ze9duLfn45vcugDKSczFCNuPs5DBp9zVeSlQzKK3pung8cM5BgNW6tI/ud+WGyD+/+jqwM1USydQP2AY4lS8j3+laRJEmSJLXKaPsavCQ1TUrpsYj4Illd9WofiYhNZDPU7yeboft1YM9cv/XAZ/sYvysiLgRO6yOMLcB3+4nxc8BXq5uByyPi34EfA3dVYnkG2ezxA8kSUy+p9C9aBHOolpAlwIr01G/v0U7f92DYEu4j+H42TaOvOaX0SERcQO/7cGpErAPOIZuRfBDwLWBKwy9KkjTmrOjo/PhQjp8/Z1b+73OSJEnDwoS7JG3ry8As4LiqtgR8urLVshU4NqV0Zz/jX1AZp63G/ktTSg/0M8bXyBKf76pq2wH4eGVrhSXUTjxfl5v1/zuyGvFFidetbDsDfjiMxPvZbI2+5k8Bh7Pthy6JbIHcxVVtXcC3gVMGcQ5J0jgSwZlDHMKEuyRJaglLykhSlZRSkC1i+s/Ak3UedgtwQErp13WMfzfQV7+iOu9FMZ5MlrT8W50xNtsKsmR5rX1PSSltYts67tVuSCmta2Rg/Rmh97OpGn3NKaX1ZHX7O/rotgF4O3DFUM8nSZIkSdJI5Qx3Scqp1E//aqX8yz8Bh5LNet8VmEpWHuM+sqTxpcAVfdRcL3Iu2WKAebcBy+qMMYBzI+I/yUp9HEa2iOvuwM5k5UD+VtkeAFYDq4CVdczCH7CU0rqIuB44uGB3e422+QXtw1m//Skj7X4Oh0Zfc0rprxHxCuCdwFvJStFMA+4GfgucnVL674iwhrskSZIkaczKL1QnSZIkSVJLta/qjKEcv2DuLP+tK0mSWsIZ7pIkSZKkkebKWjsS7ByJPQl236Y9xbURaWPzQ2uu5R2di1Nwxrat6ZoFc2cePJh+qm35ys5jUuKSXPOTC+bOmtaSgCRJY4IJd0mSJEnSiLJg7qzD++uz4sabZlMqfTmysmgQaUpMiDcv3Hffe5oeoCRJUg0umipJkiRJGnXmv2y/1eUnHnlVgqUAAXPTVn65fPkdU1odmyRJGr9MuEuSJEmSRqWFCxd2BXH6Uw0p7Vea9sS7WxiSJEka50y4S5IkSZJGrR1i66rq15HSm1sViyRJkjXcJUmSJEmj1qZSaTpR3ZJe1KpYhtPCObM+D3y+1XFIkqRtOcNdkiRJkjRqdTHxsG1bYpfWRCJJkuQMd0mSJEnSaBZxEImfDGWI5R2di1Nwxrat6ZoFc2cevHz5HVPY8YlTSqQ3B+mFEM9Mwc/nz5t1TH6c66+/bcdNEzYcl1LpsCD2A54J7EDiYYLbSSyZUG678KB5M+4aSrz9xVzrmKHEt7xjzZtTpB9t2xp/mT9n1gtSSuWi8y3rWPOGUqSf5prvjSceed7ChQu7Ghlfr3iXL59Q2nGXEwPeCswAdgDuSXA5pe6z58+efVt/Y0iSNBgm3CVJkiRJo9aCubOeWiT117fdNnm7dRte36ixV/x+7V5ReuIXkPbLqtZEYb+ISFd1rH3vJjZ+EdKOke8X7A7sTrB/V+r+eHtH51nzZ888vVaiutEaEd/Gadtfsv0TGx8Cdn36wPTcFatumQ8sLzpvKdLxvRoTF+aT7Y2+f1etvHWPMlt/HbBfbtcLA95Pue0d7R1rTooyG4uOlyRpKCwpI0mSJEka1ZavuuVFy1d2nrn9Exvv6j0Le3ASsR1tcQkp5ZO2RCI99XNEWtGx9tyAbwI71jH0ZILT2js6L4qI1H/3oWlUfEe/+MWbge/26p3KvZPqwFUdHbsCR+Wau1NXuqAZ8fW4Ys2aqeXUtbToz63KVCJ9v0QcWcf5JEkaEBPukiRJkqRR5+KLL25b3tG5qH3Vml8muv8nJT4O7Nao8QPmBswt3pueSvS2d3R+EDip1+EpnRPBPltjy/RypNcA920zAulNKzrWfqxR8dbSyPiCtvPpPc3/DVesWTM1f95yeeJbgInbtqZfz3/5zLubFR/A5G6+COzTezzOiO62PTbsuN2URBxGcHukdEr+eEmShsqSMpIkSZKkUWPpTTc9Z0K59LYI3kewFzR3kniCpUGcvkNsXbWB7Xcql7oXQXkewJKVK3dKpM8UHHXOgjkz31fV8KtlHTcfXYpyB9tOfPv0ddfdcsEBB8x4tBmxNzq+hXNn/Kl9VedSYFFVn2mTukqvB36wzRlSHJ/PzJeDc5sZ35U3/GEXYms+eU+Qzl44Z+ZpVU3LVqxZ86roSrcCU3qfX5KkwXOGuyRJkiRpRIuI0vKOzkXtHZ0Xt3WX/hLBmcBew3DqK8tPPPKqBXP3vXrevHkbDpn3kr8umDPzPxfM2feDABNKE48CpueO6e7qmnBafqBD57x0DbAs17zjlkldb25O6M2JL1Kcm+tDSrFNWZllN900o+DbAXc9fPsfftPM+CZO6FoEbJc/dmKUvppvm7/vvncQXJJvlyRpqEy4S5IkSZJGpBW/X7tXe0fn6Ss61t6VgiUEbwTa+jnsrkadP0ptH8sv8FmtFOnAgubORa/Y55HCA1LcWtC4cLDx9acZ8U0rb/05cP82XYLDlq9Zs+dT5+0u9arrHonzjz322O7mxpd98yDnsYPmzSh8T6QSawrPI0nSEFhSRpIkSZI0oixbufbVpcS7gzia6DfBDrAuEv8vlUv/MX/ujBUNCSLxwMLZM27qq0sU14yf3b6qM19N5akDCs7zgkFEV5dmxDdv3ryt7avWfgfiU1XNpVJ3Og446+KLL24DjsuN0jWRru80O74g7VJwzL3OF7JSAAAgAElEQVSFY2X97yseVJKkwTPhLkmShmoKcCBweGWrscCcJEn1KaW4rI5u5ZTid0T6fnlK20ULZ8x4sqFBBHf33yUiDb2G/DOGOkAtzYovSl3np3LbJ6j61nwExwNn7f6CfQ4L4jm5Q3550Jw59+XaRvz9kyRpMEy4S5KkwXgB2YJpi4BXAdNaG44kaRz5YxD/VZrAf8zfd987mneatKnfHpEeHHK+OJr37/Jmxbdw9uw721d1XgEcVdX8kuUda+eVI47Pn7JMuVfd92bEl4hHIj9gIp/8r9oVz3Z+uySp0Uy4S5KkeuwOHEKWYH811P7HqyRJTfK9SOnfF86ZubLVgfSIUlyXIn2gui3BqvlzZxXVEh92zYwvgvNS2ibhDsT7E7w+1/X2hXP2XTI88ZVWFpSImX7Nylv2LqrjHpH2s6SMJKnRXDRVkiQV2Z4suX4msBL4K3AxcDIm2yVJrfHmRPxL+6o1r12+fPnImDyWyr8BHqtuCpizfOVNB/V36PJVa17ZvmrtL5Z23PrcURnfukcug23ro6fgBLK/Qzx9vuD8lFJ5OOLb2jXhSmBDvu/WVP5Ivm3FmjXPhzimv/NIkjRQI+MvKZIkaSS5CnglMLHVgUiSVGUKwRshvTHtuMt97R1rfpq643vzX7bf6lYFtHD27MfaV3V+DvhqVXNKqXT58pWd/05b248nb+Sux3adtH6Hx7c+o7vUNaMU6cAgjgVeAkEpbT51NMa3cOHCrvaOzgsJTusjhC3dXem7wxXfolfs80h7x5oLiLRNzIk4dcXKznVtpa5ztj6+86PstO6g6ErfgpjSR+ySJA2KM9wlSVLewQws2d4F/I5sNvxR/fSVJKkO6bZ+OjybSKdGqdSxYlXnyvaVa0+9qqNj12EJLWf+nJlfI6ULcs07pMTHU7l79ZbJ3Y9s/8TGTeXUdV8KlgTxWeAlYyG+1JUuALr76HLpolfOfGA449vcxqeAP+RDjcTirphwb9px3cYULIF4for4dl+xSZI0GCbcJUnSQHUDq4CzgWOBXYEDgE8Cv2lhXJKkMWL+nJf+XTnFIrJyZlv66hswlxRfL8eEe9tXdf58WceaNwxPlJmUUsyf/dKTE5wC/G04z12PZsY3/+Uz74b061r7yynOG+74jtx33/WlmHAY0NFHtw0J3l4mXTHU80mSlGdJGUmSVI/fA0uBduBaYH1Lo5EkjWkppSD7/87SK69fu/vESfH2CE4GXtDHYROB15UivQ5IwxFnj0q8565cufI/16VJxyY4jGA2Ke0OsTOwHuJvBH9LqfQAKVaXiVWk8sqFs2ffOZrjKwfnlhKvLTjrbQtnz1zWivgOmfeSvy5fvvwVpR13eSfw1iDNgJgG3A3pt+Vy+exDX7bvfy9f2WkNd0lSww3rX0IkSdKoEAVt68nKxlwLXENW573PGYeSJDVSRJTaV689NMHJBMfQR/mzBXNn+W9dSZLUEv4lRJIk5RUl3PN6EvBXkiXhbwC2NjMoSZJ6LP/9Lc8qTeg+Icq8m8Tz8/tNuEuSpFbxLyGSJCnvIGABMJ+sNvv2dRzzBNms93bgX5sVmCRJ1XKz3l9PpWyqCXdJktQq/iVEkiT1ZQKwL7CILBF/CLBjP8f49wtJ0rC7pqPj2d1M+KeIeM+Cufs+r9XxSJIkSZIk9WcSWeJ9MVkpmSjYJElqmeXLl09odQySJGn8cgaaJEmq13bAXOBAshnvBwOTC/r59wtJkiRJ0rjkJ/+SJKmW6nIyPSVlprQ0IknSuHR1Z+fO3V3xqhTpgDKxK0CJ9FA5xbWk8m8Wzp79WKtjlCRJAmegSZKk3j5LtmjqK6gvwf434GpgOdmiqTc1KS5J0jgTEemq1Wv/JYJPUXsNkceBL86fM/PLKSVLm0mSpJYy4S5JkvL6S1Y8CVwPXElWx/0GYGuzg5IkjS8RUWrvWPv9BMfVecgP5s+ZeUJKqdzUwCRJkvpgSRlJklSP3wM/IZvBvhrobmk0kqQxr33VzR9Jqe5kO8DbVqxeuxr4arNikiRJ6o8z3CVJUl6tGe63k81qv5KsfMzDwxaRJGlcWb569fRUbrsHmDrAQzdM2ty21wEHzHi0GXFJkiT1p9TqACRJ0qjxAuBk4GLgIeDPwLnAG4FntDAuSdIYk7onHE/vZHsAfwU6Ktv99P6QePvNk7vf2vwIJUmSillSRpIkDVZPAv5kshIzN5GVnPloC2OSJI0FKRZWvYpE/GuKiV89ZN5L/lrd7ZqOjmd3xYSPAh+i8g3uRCwEvjl8wUqSJD3NkjKSJCnvNOBw4JUM7sN5/34hSRqS9lWddwDPAyBxxoI5s07rs3/Hmi8S6ZOVl7cvmDvrhc2NUJIkqZglZSRJUt7ngIOB6WSJ97OAVdSu7S5JUqPt0vNDd6l8bn+dU1fpnKqXz2xKRJIkSXWwpIwkSaplPU8vkgqwO3AIsAh4NfCcFsUlSRr7pvT8sHnq1H4X6V6/85QHt39iY8/L7ZoVlCRJUn+c4S5Jkur1APAT4N3AnsALKz//BFjXwrgkSWPPEz0/bP/k5ln9dZ7y+Ib9ql4+1pSIJEmS6mDCXZIkDdbtwHnAscBuZOVn/m9LI5IkjRX3PfVTufy1a67547RaHa+//rYd21L6euGxkiRJw8ySMpIkqRE2sW35GUmSBi+lG4iYWXl1QNeULbe2r+w8jxQ3pXLcAxCltCeRZm9KG09m2zJnNwx7vJIkSRUm3CVJkiRJI0q5zKWlxLueakjsCXwOElFKVLX3lri06QFKkiTVUPTXE0mSJEmSWiYiSis61t4M7DOwA7ll/tyZs1JK5eZEJkmS1DdnuEuSpLyPN3Hss5o4tiRpjEgpldtX33wC5fK1wMQ6D9sapfR2k+2SJKmVnOEuSZLyoolj+3cPSVLd2m9cezil+BlQc9HUivXlSG86dN7MXw1HXJIkSbWUWh2AJEmSJElFFrxs5pIodc8i0veBdQVd1kXiP7rThBkm2yVJ0kjgLDNJkpTnDHdJ0ohzyy23THpkY9dLI9KzspbyX6emrpvnzZu3tbWRSZIkPc1/9EqSpDwT7pIkSZIkDYKLpkqSpLwr+9n/DGAvYNeqtmuATU2LSJIkSZIkSZKkMWxv4FtkM+KXAzu2NhxJkiRJklrLr3VLkqSh+jLwUeAy4HU0tySNJGkcWbly5cR1THp1goMhPZNSbFfPcQvmzDq22bFJkiQVMeEuSZKGai/grsrPbwIubmEskqQx4qqVa+aUU/oJ8IKBHrtg7iz/rStJklqi1OoAJEkaoMVkM6irt6tbGlHjjNZre6Tq5xNbFoUkacy4auWte5RT+g2DSLZLkiS1kgl3SZI0VK+v+nnflkUhSRozyqn7w2y7OLckSdKoMKHVAUiSNEYV1TFfCLQPcxyDsaif/W1kC6ROBA4A3lm1b3qzgpIkjSdxVKsjkCRJGgwT7pIkKW/JEI59sGFRSJLGs+dt+zI9DHEdic0Ej+EC3ZIkaYQy4S5Jkhrpd60OQJI0JqSqny568E9/OP7YY4/tbmE8kiRJdbGGuyRJI8fnyRIM1dvBLY1oYAL4ZquDkCSNAcGdPT92bUkfMdkuSZJGCxPukiSpEQL4NHB1qwORJI0BJX7W82P3duUnWxmKJEnSQJhwlyQNxSqyRGv19qqCfh8t6LdfQb+vFPQ7awDxJOBNZDXI7we2APcCPwHm93HcqwrOW72tq4x3DdkM7kVUf9X9aedXHVNkecHYP6rav7hgf60E9hSyxUp/CvwReLTS/wngNuA64ALgJGAW2UKnjdZNdn8vJru/X2rCOSRJ41CUt3wDuA9g8tZ0dIvDkSRJkiRpWJxJ7wRxUdL1soJ+Hyrot7Kg36Jcn1pJ6Z2AXxXs69nKwCdrXEd/Cfei7XfA3rlxzh/EOINJuO8H/GWA53lzjWuXJGlEWnbjzQe2r+p8vH1V5wPtHZ37tzoeSZKkerhoqiRpKJYAH8+1Lci9bgMOKjh2AfC1qtc703vW+0ayWeX9mQJcWnDuagn4QmW8RpQ9eSWwlGz2+MYGjFevnmvNJ/slSRozVqzqPBnKEHFRpHQKwTXtHZ1XpeCmMvGXEmlDX8fPnzvrvOGKVZIkqZoJd0nSUFxLlmzerqptLrAD0FNvdTbZ7PO8Q8hKm5WrXufLnlwDbKojjnmV/34F+DrwMPAGshnn1bEl4P30Trh3AzcAvwFWAA9UxngYmAY8CzgCOCN3LS8iK9lyduX1SZUNisvKLATa67ieviwCnptru5asbM/NQBewB7A/8DrgGGDyEM8pSdKwCjgXgPRUBbcSwYKABYlUs3ZbFRPukiSpJUy4S5KGYhNZ8vqIqraJwIHAFZXXC2oc2zOjvaOPfksGEMs5wMeqXv+QLOn8vly/A2ucp9a5Hq9s/w1MBz6X238UTyfch8PzC9oWA9dXvb6jsl0E7AZ8gvo+uKhlOlnZnQMq4wE8RPaByG/I7o8kSZIkSeOeCXdJ0lAtYduEO2QLaBYl3K8jm40+qWpfT8J9YY2x61GrdvwN9E647042071octx8shnhc4EXk83U36Gfc+dnmzfbuoK2fyC7t1sK9j0IfGSQ50pktfZPI0u6570f+BtwOtmHDnVMOJQkSZIkaewy4S5JGqqipPiCyn8nAAdXtV9OVkLmoKp+XwV2AWbmxngQWFNnDA8Ddxe0ry9om0BWuqarqm03ssVLD63zfNWmDeKYoWgnK4FTXX7nQ8DbyT68+DNwC9BJdv8eHeR5EtnX8d/VT7+dyWrxzwDejUl3SZIkSdI4ZsJdkjRUnWQ1z3evaptHNjN8H2DHqvZ2snriPQn3nrrt88nquVdbSv3J23tqtNdTRmUC2QcBc+o8V6vdCXwe+EyufTrZBwb5Dw1WAd8Avs/AkuGn0H+yvdpJZAn/bw/gGEmSarm91QFIkiRJktQqPyRL5lZvR5DVVO95vZ6slMyhuX7zeLocSfX2jhrnWlzQN78Iao9FBX2DbT9wPrZGnx8B+wLbV/V9T0G/opn11BhzQY2+g7m21wLLyMrIFJ0rv329n3NXm0pWKqaecau3x+i/BI8kSZIkSWNWfjahJEmDUauszIKq1z01xn8HbM71K6rffmVjQutXURmZNcBxlf9uqGrfe1giqs8vyWKfBryMrJzLV4BfkSW+8z4AvKjOsY+ld832VbnXq8lK21Tbiey+SZIkSZI0LplwlyQ1QlFy/DCeLh0DsKLy341ki5n2eCNZ/e9qf6T2zPFG262gbTVZrfm8A5scy2BsBlaS1Vv/GPAa4DmVtmoJOKDOMQ+r+vlJsjr883J95pCVETqHbUvVHIYkSZIkSeOUNdwlSY1wD/D/2bvz+Lqqcv/j32efJC2dKFRAEUFErmihszK00KZJCuVeEUGiglJLW0ZF0Z8Xf8KFU0AvvK4/BFSgNAWpiMisKFAytVhQLumQlsL1IjNFps5D2iZnP78/Tk56snPSJM0ZOnzer9d5Ze21n7X3s08Q4nPWWeslJddsT/lCJGZ+pH1SJ3FS5hnzubIuQ99nMvSdqvYbwHZls9ovRyNJ+/dgfGdGSrpEyTXcV+7g3ivUsUi+Tzfvkb6e/S8lLewkbpWki1vbF6XlBwBAr7i71S9e3vbfIwtiidKRQ5emxyxobDzcW2yC3AaG0itb9u1bc+qRR27teDUAAID8YYY7ACBbdlQk3yzpv9OO5/fiWtmWqZh8vJIbkx6k5JIt35J0bw+v+0aGvoslHa7kRrE7KyZpmpKbp/5B0nmSjlFyOZciJWe3XyTpqxnGvtTNe6TP+v99N+JvSWsf0M17AADQqYWNjUcGUkPqZR5ekn5+/uJlM73FXpZ0p8xvDsz/1G990//ULX5heIFSBgAAkETBHQCQPTsqkqfWb0/5q6QtncQ2q+uCfDbdq2TxOuoKSe9KWi/pLiU3fL2rB9d9IkNfmaRXJbWo/aaxO6NI0mmS5khapuS67c1KftvgVkl9I/EN6nymetSgtPab3YhP/3AhOqsfAIAeCxPB59MOm4vUfHXqoG7Jsi/JdZU6foD9ycATf6ivfy3630AAAIC8oeAOAMiWBUoWfDs7l26L2q/jnu45SRuylVQ3NClZuO5seRYpuexMpdrP0u/KDcpcyC+EZyR9SZnXpc+kKa29qRvx6WvDr+5uUgAAdMbN25acM9fj40aNeid1HAt1Wecj7TAbtOHruc0OAACgcxTcAQDZskHS3zo5N7+bfVJ+l5NJWS5puKSfKLn2+WYlNwtdIelnref+1MNrvq/kWugzlSzUr1L7zUV31iIl15j/ppJLuSyQ9KKSs/Gblfww430lP7i4VVKFkmvPv5PpYp1Yk9buat354Upu2JrySg/uAwBARua2fWmYwP6YatbXv9bXu9rE3DQ5d5kBAADsmBU6AQAAsMtZImlEa7tCUk1rO/0Dg1skDZVUqvYf4F+j5IauAADstPmLlq2Q9DlJCmPh0RNHjFghSfOXvPB5hWH6N85+Lg8ek4XXafs3rl6aMHrY5/KbMQAAQBIz3AEAQNR7ae3OZhFequSa9Ol/S2yVVJWrpAAAexHTkLame9uybxaGI9NiVg/wbZdPGHN0vct/kDb64PwkCQAA0BEFdwAAELUkrX1WD8bdIOmtLOcCANgb+fYlzQYmEmn7ifiRaTFLx4wZ0yxJxU19VqSN7p/7BAEAADKj4A4AAKIWpbWHSjq2G2PuU3K9egAAsiGRamwJggNSbTdLXyqmbd+QIFjdkta/ObepAQAAdI6COwAAiGqIHP94B7HrJf27pLMlhTnLCACwt9mQarSEsS9JUkNDQz952zrtktsLqWZTycD0ZWQ+yEeCAAAAmRQVOgEAALDLeV3SEWnHqc1SX239uVbJWYX1kn4vaXXeMgOwV5pUVXulS9e277WF1dMnnliYjJAHr0tKzmw3u7F+8bJjN7qGShqcCggDb0y1i8yPS9vZ+/18JQkAABBFwR0AAGTyaoa+IzL0AQCQdea+yM0+33rY11xTIiFeXKRlbQfSaW1t9xfzkSMAAEAmLCkDAAAAANjFBI90EdBw4rBhayTpmcbGAyWdnjphZs/lMjMAAIAdoeAOAAAAANilnDT66GpJz3Z23sx/mWo3t9iPJJWkjgNRcAcAAIXDkjIAACDq8hxe+4YcXhsAsIcwM69durQylggelTQm7VTosl+MH3nMb7Z3eb3c/po6evfVl1bkL1MAAID2KLgDAICo63N4bQruAIBuKRsxYqW7H/v0kuXj3PUZM9/aEgbPlI055pX0uAmjhz9WqBwBAACiKLgDAAAAAHZJZhZKerr1BQAAsMuj4A4AAACgg8m3PN4n0a/kyy47Wa7RMh0saV9JayW9a/K/S8HjCQ//XDuj/L30sWVVNacEsid2cPmNkjZJ+ofMlrqFj9ZMLauVmfcm5/Kq2mtNurJ9ry2snj7xxC/Oeqzfltg+3zbZOS79i0lrXVost19Vz5j4eCp69KyG4v1ja8+T7JuSjpI0QNK7MtWFod9UO6N8WW9yBAAAwJ6NTVMBAAAAtFNeVXd2S78+b7jsd5K+JdMxkoYoOWHnI5KOdtmZLp8TmB7diVsMkHSQpLFyv8RCq66YU/ts+azqQ7P3FNtNunPeJ7bE+j0r2Q0uDZPU16WPSjpV5n+umFNzs9xt8uz6Q/aPrVso2e2Sxir5zH0kHSbX1MDs+fKqurNzkSMAAAD2DMxwBwAAUTWFTgBA4ZRX1d5o8svyf2c7zmJWe/z9zw77a+UJTdm7ru8TJooeNdPwzkPs0oo5ta+2mE2VdhAnlZh8TvmdNX+rOa/81ezlCAAAgD0FBXcAABBVUegEABRG+ezai0zKVGx/0c1mBtua568Khqz5SGzDYaHCMyX9MNN1Yq6Em54z15MW+IIW03uxrYkPT3jvrx8u/NjYgUVFsY+2yCeZ61oll6lJ+fTAdVtmSLoli4812kxbJc1o3hrcV1TUsr/FgtmSJrUPs5uSP/S8EsH5Gwf3+fvA9ZtPdtlvJfVLC+xroZ0v6UdZzBEAAAB7CAruAAAAAHTanIUDm3zrdR3P+NJ9rO9Jf5w2bkNa5z8k3TBhVv2ckqLwB9ERT80or5ZU3aE/+WNd6+vvFbPrBsv8mnZBpsnKbsFdcvtJ9YyJVa1HGyfdUTvTg2jBXZK0LVGkL9dNK13ZevxoeVXNfSY7LxI3Lqv5AQAAYI9BwR0AAACANmvbZJP2j/a7+XcixfY28y8o/VDS/+3smhV31o23hJ8emkYH0pGeXLt9QNrVO4xx+WE7kf6OJJqLbHZ6R99Yn+VNvjVT7B/qppStTO8IPGj0yF6ullz/HQAAAOiAgjsAAAAAmcKxkkU73685r/wZTevZtSbdNu9ALyn6nUKf6Ja8asfSeqcG9uxuXXC9O39q6bvpXX88b+zGijl1oaSgXahrcXR4GGhtpN4uT26kCgAAAHRAwR0AAERd38vxrGsM7Ibcg4MsWhZ3vSaLlpt3bEK8vigsCp8w16hs5rfTTO927DNXVW2TpP7tu7UyGhooLPboBxEAAABAJyi4AwCAqMt7OZ6CO7AXK/qEn9FJsf2+wOz6kpZNLz92wRc3S62btJpuzW1G1tTJiQ4fJJh7h1h3o9oOAACAbqPgDgAAAEBm4XvyDkvKHC5368ksd3NNzNDdOPbtv5wTj8fD9M4g0KHeo/nzAAAAwK4t6DoEAAAAwJ7OFTyTofPAijn1J/TsQn5ght4l0WK7JIWusT26NgAAALCLo+AOAAAAQP1U8oSk1dF+d79lwq/qB2QaUz6ret/yqtpr23Wa1kXjTPpMtK9idt2pJp248xkDAAAAux6WlAEAAFE1XZwfLOlgSQdq+98Sz0jqbJ1kALuBP04bt6F8du2V0TXVzTSquE/4t/I5ddcE25rnrwqGrNmveO0ngkTwb27hjyR/Q9J/bI/3he72rfRruHT8pKra6xLuv+gf9N3cpK1nyv2m/DwZAAAAkD8U3AEAQFRFN+M+KmmGpCsk9ZX0NUlv5yopALlXM6Pstoqq2s9I+m7k1FBz/70XF2l/rZNCk5tLMrUW3NtsGNjv3gHrm66U9Mn0fpeuCMyuaPKtqY4mBbpLrqm5eh4AubVg8bLebrSe0fhRw27IxXUBAMgHCu4AAGBnvSvpWknvSZol6TFJYyVtLmRSAHqnenrZ9ypm1zQosP8nV6b12Hfor5UnNJXfVX2atQRPyPTxTsLWmfs3XHaIRMEd2F256/ocXZqCOwBgt8Ua7gAAoLfua/05QtIlhUwEQHZUzyi/p2jT1kPlOlvSr01aJukDSS2SPpT0gskfMtm00HV6dHzN1IrlYYkPN+knklYo+UHcRkkrTPpZQhr+1Pnlf8rjIwEAAAB5YYVOAAAA7PYOlZRaUmKZpOEFzAUAAOTJ/EXLPBfXnTB6GLUKAMBuixnuAABgZw1ScgmZ2Wl9RxQoFwAAAAAACo413AEAQNTqLs6bpMGdnNuQ5VwAAMCuq2bHp62v5OPSOj5Qcg8YKbn5+gFpsQsl35Ld9AAAyD++pgUAAKJ68/XwJySdmq1EAADA7qnmb8sPKir2RyUd6+Y3hoH/vGzEiJXpMfWNjYdYi31f0vck/S2wli+dNGrUBwVJGACALKHgDgAAonpTcP9XSY9nKxEAALD7aWhoKN5oJQskHe/ymaWjh8d3FF+/aPl1Jr9CsoW+/sPS0tLSlvxkCgBA9rGGOwAAyJZbRLEdAIC93oagzzRJx0uSEkW3dxVfbM23Jls+TgP3/1YOUwMAIOcouAMAgGz4XusLAADs5QKF30i1m/YrWdNVfPO6/dr2jzGzc3OVFwAA+cCmqQAAIKqyi/N9JR0iaaSkL0kqkfQtSQ9KWtn5MAAAsDdwt6NS7b4bmo6TtGBH8TZw0/Fph0d1GggAwG6AgjsAAIh6oAexB0v6g6Qxkh6SdKKk5lwkBQAAdhv9U43AddvChhWnjBsz9M1MgbWLXzxM3nJrWtfAnGcHAEAOUXAHAAC98Y6k8yUtlnSspKmS7ihoRgAAoNDekfSp1vZnWyzx0vxFyx6WaYmFeleSPNBH3TXKvOUMSfukjX0738kCAJBNFNwBAEBv/W9a+1xRcAcAYK9m7k+52YVpXf0kfUOub7i19rhkGcZK9lSu8wMAIJfYNBUAAPRWRVqbdVcBANjLhVb0/yRt3Ymh22KxxM3ZzgcAgHzK/IEyAADYm53fjZhtkgZJGi7pa0rOXJOkLWr/tXAAALAXWrBo2fku3a7u1x3c3c8vHTO8Kpd5AQCQaxTcAQBAlPdi7CuSPp2tRAAAwO5rQcOys910q6R9uwhdZ66Lx48Zdm8+8gIAIJdYUgYAAGTTgkInAAAAdg3jxwy7t7jI/8VkcSU3WE+knU5IWizX1YG1HEmxHQCwp2CGOwAAiNrZGe7bJI2W9EIWcwEAAHuI+vr6osQ+HxkiSbGmD1eVlpa2FDonAAAAAAByzXfi1STp7EIkCwAAAADArqKo0AkAAIBdzqvdjHNJ/5T0jKRZkl7LWUYAgD3OpKraK126tn2vLayePvHEwmS095hUVXO6yx6JdG+snl42sCAJAQCwB6HgDgAAoo4odAIAAGD3tWDxsst7M378qGE3ZCsXAADyjYI7AAAAAKBXKqpqO+z/4R6W1syomF+AdPJub3/+KHdd38tLUHAHAOy2gkInAAAAAAAAAADAnoAZ7gAAoCuDJZ0i6QRJB7b2fSBpoaQnJa0rUF4AAAAAAOxSKLgDAIDOmKTvSbpKyaJ71LclrZE0U9ItSm6iCgBAtzw1vew6SdcVOg8AAIBsouAOAAAyMUl3SJreRdx+km6SNFTSBaLoDgAApJrOTpi0n5sOkeugdv3mz7hbU+5TAwAgt6zQCQAAgF3SRZJu3Ykxt+cgFwDYo5RX1V5r0pXte21h9fSJJ35x1mP9tsT2+bbJznHpX0xa69JiuRI9HnUAACAASURBVP2qesbEx1PRo2c1FO8fW3ueZN+UdJSkAZLelakuDP2m2hnly7rKY8Jd9YOLwvCbck002XDJh0jqL2mtSSslPeduj45d+fST8Xg8jI6vqKqdra4/mI26r3p62dclaVJV7ZUuXZvpfUier/may34XGf/G2Lf/8qlM+UhS+Zy6M839wXadrpXNK4NPzo+XtkhSWVXNKYHsiR3kuFHSJkn/kNlSt/DRmqlltTJr96Fyb58/3eR7Hh/U3NTnnMC8TLIRLn1Eyd/phya96rJqTyTm1FxQ8WZXN5gQry8qPiQxTbKzlfxAfIBJb7v0hGKJW6qnTnp5UlXN6S57JPrc1dPLBvbweXbagueXjlQQ/JdLZZJk0qKwyE8vHT787XzlAABALrBpKgAAiOov6ac7Me56JYsDAICdMOnOeZ/YEuv3rGQ3uDRMUl+XPirpVJn/uWJOzc1yt8mz6w/ZP7ZuoWS3SxoraYikPpIOk2tqYPZ8eVXd2Z3dJx6PBxWza35QnAjfNtctJp0u+eGSBkmKSRri0jCXZsj8z88ccuLysjtqPp+Ht6Cd2OZtjyi5Z0i6w/76iXHjOxtj7ud27LQ5qWJ7Nw2QdJCksXK/xEKrrphT+2z5rOpDe3CN7nG3itk1l7Rs6fOWmW512ZkuHSFpXyV/Fwe5dLzkV1ks+N+KqrqZ8Xi80/8ff/Kspz9WfEji+dZ/Nk5S6z8brdf8thKxJRWzazsU/Ath/OdHLAnXrzrFpFpJcmm0Neux+vrX+hY6NwAAeoOCOwAAiKpUxzXbF0WOl0hKRPr2lXROrpICgD2b7xMmih6VNLzzELu0Yk7tpS0W/knSF3ZwsRKTzym/s+ZT0RPxeDxY+PGT5srsZ0p+wNodnwsCe6Zidt2p3YzPiicuPXWrZHdF+0O3jkV1SZPvfPoASZMj3QkLmqt6n40dZ7Gg9vj7n92n99dq5W6T5tTNktkvlfywoyt9JL9q4SEn3Sv3Dt9WnzR3Xv8w1lwr2YgdXKO/THPd7eSdzjuLSktLW1w+s63DbEQwcP0FBUwJAIBeo+AOAACiytLaGyWdKGlMJGaUkrP/blP7ddvLBADYGaPNNFTSjOatwUBPhIdJeqpjmN0kabhMzysMRm4ctE8/k39Z0uZIYF8L7fzo6GcOOfGHZh79cNRN+kmRB59Yndi3JAz9C5L/LRJTLPP7T7mr/pOpjurpZTOqp5dZ9fSyjEuVuoelqfNprx7Nrg5ksxXZH8SlMyfNndfhw4JEouXrkooj3Y8/dd7Jb6V3xFwJSc+Za2ZgPjEMfKg1txw09u2/xDwRDo6ZHeWmSyWti1zr0wPXbZmROujt85ffWfddl2ZEh5l0myWCz3oiHOyyf5P0TnqAyb9aMaf2hx3u1xz7qaTPRrtlfm1zLPhY0eatfc1VJulVmS7MlHMhDPDmdh/qu9nXCpULAADZwKapAAAgalRa+5eSFnYSt0rSxa3ti1p/jsxVUgCwx3P7SfWMianZ2Bsn3VE70wNNyhC5LVGkL9dNK13ZevxoeVXNfSY7LxI3Lv1gwl31g5UIf9zhttJN1dPL0teUf37yPY+f3NLU50WZPp7W3z9sScyUNKWHT7bT5k0v/cek2XW1bl6e6jNpoG+NfVnSPemxbh2Xk3HZrGjfUzPKqyVVd+hP/ljX+vp7xey6wTK/pl2QabKkW3bmWdKVz6re11xXd8zXb6ueXn5JWtefT55Td2rovljtJszZFSdXPVk1b/opqyWp7O6aIdpmMzLs0nZL9bTyq9KO6ybNnneKW9GLknaJpVu2BMHg9h+p2KcLlQsAANlAwR0AAEQdmNb+fTfib9H2gvsB2U8HAPYKieYim53e0TfWZ3mTb80U+4e6KWUr0zsCDxq9/Z6esuT6722KW8LJsg5Ll7hZ4mfRGzzxjVPXV1TV3CHZzPT+0OzLZ91//4wHKiu3df1I2RLOkqy8XZfZuUoruJ98R93QUD46MvDN/QZ9+GRnV624s268Jfz00DQ6kI705NrtaXuReIcxLj9spx4hIojZZO+4fFvCi3VVNHbetImNk2bX1aV/6CBpkKvka2rd4Dy2TeVu6rDcjSfCG6N9T804+bWKObWPyLVLrOXeouKy9u+1DylYMgAAZAFLygAAgKj0Ysyb3Yh/I63dL8u5AMDewfXu/Kml76Z3/fG8sRslhR1CXYujfWGgtR0vqT7tOkwnRGNMeq962qR3ov3Jc7YkQ/zA9RuHHJ0pPldWhYP/YNK7ke6yybPrD0kdhIE6zG43afYDlZXR/UY06bZ5B1bMqa1V6PPd9D2TTmzdnLY7G38P7PEDZOCysRm6l9VOKV+VMT4IX+zQZ17admAWXfpNktbWXFCR+b/jrsbuZZoH7uNkeiDt9WChUwIAoDeY4Q4AAKKatH0N3E3diE8v4KzOfjoAsBewDgVlycxVVdukyOamZloZDQ0UFnuG9UTacR0YDQldGYvtkmSBVnqHcr/kroN2fKPsWnTBmOaK2XV3yjx9OZygxcJzJN1w1v33x9au83Miz9bilrgzeq0J8fqisCh8wrzd8mn5l+F3IWlkRVVtx2n1yfiOXaHaNsV105AMMR3+OUnT6e893yaMHsYmqQCAPQoFdwAAELVG22e57y/pnzuIHS7pjrTjV3KVFADs2aypkxMdyqjm3iHW3bqotu/eYkU2O5HwH6n9t7TPlXTD2g1DyiJrzUuux6qnd5y5X/QJP6OTYvt9gdn1JS2bXn7sgi9ulqTy2bUXmSWXbMk2N3PLVEXvATPtn6V0cq5+yZLB8uAUC+0ENz9QkgLZB5It3OZbn6wYMya6QS0AALstlpQBAABRa9LaQzuJuVlSjaTF0vYZdq19AIBdken9aFdgOrizcA8jRexWoYcdZ+Pn2JNTS1+XNC/S/bmKOfVjPLSOm6V6x81SJclcEzN0N459+y/nzJs2sTFVbJekINChvcl5RwL3Dr+LndA2gc5cmZaiyfj7a9Xp7z2b3N3mL1p2mYWx18ztdzJ9x2RfNdlXXfq2y+8rtpLXFjQ0ftfd9+gPjQAAew9muAMAgKj30tpjlbmIfmmGvq2SqnKSEQCg91zPyvTt9l06qGLOUwdnWsfd5SMVWffEpQ37DVqzIseZZmTyO1w2uX1C/m0z/3Ik9NVx7zxdnfETYPdMS7ksicfjHRbPCV1jc1YBNn9Wsu9EehdVTy/LtBZ719wb1PFLDoPLZ1Uf2sk67iN26j49SsltwZIX7pA0vYvQ/dzspgWLlw919wvMrHdT/wEAKDBmuAMAgKj0TfLO6sG4GyS9leVcAABZ0lwUPCEpunSHSbHvR2NPm7NwoGQzov0me/iBysptGS6/uWNXLKtLnmx7O/YneXRdcp+iyIbd7pqdqYAuSbIOzy+TPhPtq5hdd6pJJ/YgvR49/7ZY7Empw0a3o8rnVI/r6kbls+uPq6iq/ePEqtrDUn2JEtVkysFiQYff7aTZ8w6XdHpX9+mtBYuWXSj3rort6WbMX/IC67kDAHZ7zHAHAABRi9LaQyUdK+m5LsbcJ2lmzjICAPTa/Kmlayuqan4q2Q3tTri+P6mqdkuYCO/Yb781765fP2REk2+5WbJDIpfYFItZvJPLvyHps+kdZn7xpNnzluy777o3H6isTPQ6/3hpS0VV3RzJr9pB2DaX39XZSTNf6G7fSu9z6fhJVbXXJdx/0T/ou7lJW8+U+009TK9Hzz9/aunaSVV117j8xvZDgicqqmp/pTC4Lwi2vhlsDjeFfQbsnyjeNlRuY81VKYWfk6SSWND2bbPaKeWrKubUVMkt+g20S8urajeYJW5rDopXF3linId2q6S+PXy+HpnX2NhfLfbTno4z9+vrV6y4p3To0I25yAsAgHxghjsAAIhqiBz/eAex6yX9u6SzJWWeTQgA2GVUTyv7L3f7baTbXLrCYsEba9cP2RpKz0l2XCSmWW6VrWupZ2BPZOgscyt6de36IS0VVbVeUVXrFXPqd27JlNRdguYqSZ0X712P1s4of6+z0xsG9rtX0usdh+mKwOzdJt+6Xq675CqRqdPCfYbMevz8T00rvUkdl2IbIOlyBeGSUMWrWvr12RLGmt+x0KrNFZf0uU4zKE78WNJL0W6TrpTHVhYnwiYLrVrS4XLd3v1n67k+LVYpaXC7RNp/oC8lv1EX/V3uG2xJnJPL3AAAyDUK7gAAIOp1SUekvb7X2v9q62uxpAckXSzpcEn/JYn1VgFgd2Dm41Y+fa7MfyCpu7OIV8iCE6pnTHy808s2N9+gDIXsbHvqvJPfktRpHjK7Y0fj/1p5QpPHwtM6Lk3Tzjpzr5T0393Na6ee38yrp008X/IL1X7D8p3y1LknbwoSxWXuWryDsM1m/i0zj25Am1UulaUdbnQPTxw/eli7D1smjB42qqWl+CCZ3aa0vyPc2o0FAGC3Q8EdAABk8mra67XWvlQBfrSkSkm3SVpdkOwAADstHo+H1dPKb/REeIhL35HrEZNeUfJbSwlJH0hqdPM7zHTq2Lf/Mqx6Wmn020/tPHXRye+XbCsZZa6ZShaqVylHH8a6bFYnp16unlZa19X4mqkVy8MSH27STyStUHLt842SVpj0s4Q0/Knzy//Uk5x2+vnNvHp6+ay+ic2HyDRV0j2tOX2o5O9ivaQ3JF8q83lmut7cz4rFgsMzfdtg3gUn/bNlZXCsuV0g14LW62yV9A+X3xozG/XUtPLoNxyyzqRR2x9RvywdM2JhprjyYz+7asKoYy6W2fYZ966Ruc4PAIBcytmm6wAAAAAAYO8zf9GyDyUNkSQPYiNLRw5d2trf9iHEhNHD2uoR9Q3LjjJrWw5n3YTRw9otRwMAwO6ETVMBAEBXhkiqUHK22gGtfR8ouRZrjZKz+AAAAFIGpRp9mvRmV8F9tm18Y1ufAanDfrlKCgCAfKDgDgAAOtNf0k8lzZC0TycxmyXNlnSFpE15ygsAAOzamiQVS9LaA0q6/PtgS9/+JwSpue/GcnUAgN0bBXcAAJDJxyTVSvpsF3H9JH1X0iQlN0j7Z47zAvYK8d88eLqHeiTSvXHmlK8MLEhCANAjvkayQZI0YF3z/trB3wd1i18YHni4fbNb1yu5zw8AgNyh4A4AAKKKJD2urovt6T4r6U+SjpXUkoukAADAbsK1RqbDJCkRtAxVhoL7/MWNN5vbUPewVFLQdsJUk7c8AQDIgaDrEAAAsJeZJmnETowbJWlqlnMBAAC7GbPgvVQ7cBubMcjtUk9+Oy69LrHVWqwqx+kBAJBTFNwBAEDU2Z30r5W0QtKLre2ejAUAAHsL8yWppruf1f1xumH8F455Kyc5AQCQJxTcAQBA1NFpbZd0s6TDJO3Xem5oa/uTrec8Lf6Y/KQIAAB2VaF8UduBaWhdQ+OxXY+y+8aPPGZmDtMCACAvKLgDAICofmntayR9T9KbGeLeaD13XSdjAQDA3sjChvTDwOzHO4heL/m/jx919NlmFuY4MwAAco5NUwEAQNQ7kj7V2r69G/G3S/qP1vbbOckIAADsNkpHjnz9L88vOyJ1HJZ46ttwr7b+XCvTKwq9vmRb0e9POGHo6vxnCQBAblBwBwAAUfMkXdTa7myt9nRr0tpPZj+d3Vf81w9d6ebXtu+1hTOnnHlivL6+KHxr1VRzO1fSUSYf6KaVCvWUWfDz+JQz/rfH17zrrr6KDbpQ7l9z2RGSf8SkP8SnfOX0Dte5555BYUvfc4JAZXKNkOkjcg2Q+4ey4FV3r7YgnBM/tzLTtxty93x3PXyKB+ETnd1T0kZz3ySzf8i1VGaPxs89o1Zmnil4V3q/2q5VX18UvvnhNJOdbcklmgZIetulJxKhbrlu6lde7uoaALCrO/Hzw16N9k0YPeyITLEAAOxJWFIGAABE3Sxpc2v7hG7Ej239uUnSL3KS0R4mPvfhA/XmqvnmukPycZJ/xKU+cn1Kpgtd4fL4rx86vyfXvOLORz/hwcC/uvvPXTpW8o9kDHS3q+Y+eIkn+r5lplvddaZLR7hrX5dibnaQy4+X6Sp58L9X//rBmfF4vEd/M+bi+dIMSOaosW66xOXVV8996Nn43PsP7clFCvV+/fg3D33M31z1vMlul3SSS0Nc6uPSEZK+XRRoyVW/fvDrPXpHAAAAAOwyKLgDAICov0u6QFJC0m2SDt9B7OGSbpXUImm6JGbmdsn7uod/8O0fVGRSEprfHp/70NnduaJJ+xTHEo9IGtHhbnLbfuAWn/vQLHP9UtKgLjOV+sh0lQ4/+l552nV2PCrrz9cNx7kHtZfdf/8+3Qku1Pv1f+bO7V8Sem2m+6Zdo7+Z5npCJ3fnWQBgV+TuVrdo2ejUq37Jig7/3lvQ2Hj4/EXLps5vWH5pXcPyf3385Zf7FCJXAACyjYI7AACIOkvSVkl3S/oXSS9KulfS5ZK+2fr6kaTftZ47sjU20Tp2Ry9IY1w6Vq5rmgM7ePW6fn0t9FKTXkoPMskkvzU+9+EDu7qgy0e7fHSmc+bWVviN/+bh77o0o/1YuZlus1Cf3bIlHOxu/yb5O5GYr8bvfviH+Xi+sEgJk54z+UyXTbRYONQsOMheeyG2ZUs4OBGER7nsUjOti9z30/tuDmaoGwr1fvVXv5+69NkO15Nda2H4sdXr+vU1C8okvSrThd15FgDYFS1sbDwykBpSL/PwkvTz8xcvm+kt9rKkO2V+c2D+p37rm/6nbvELwwuUMgAAWcMa7gAAIOr+yHFfSV9vfXVmWuurK92cJb1nC0w3xad85eq0rvlX/PahyUUt/qKkfqnO5LIlfpGkmd25rkm1icBnxjb3XbSt37Z9i1zlMh8jSZfPun9fd7+64xi/LX7uWemFkD//x28ePjUIw8VKm5zh5lfEq+6vik+v7HJju9483zXfPKNaUnUnl17X+vr7VXc/MNhk16Sf9MAnS7qlq/xS8vl+/d+7Hx5iHs6ILjQfSLfEp5x5VVpX3ZVz7z8l5sGLSv5vDwB2O2Ei+HzaYXORmtv+fVq3ZNmXFOqqDMM+GXjiD/X1rx1VWnr4ltxnCQBAblBwBwAAyCOX3AK7Mdr/k3POfCN+94MPefIbBG3M/TR1r+Beo0OHTL62tLSl9XizpN+0vrTPPjbZXYPbXVtKbFWsQ9Hj2m+e0Xj13Q/WSSpP6x6kYvuakksI5fz5/mPu/eOD0E432Wg3HankxqIDdnRvcztsR+cj8vp+FcvLXeq45I2FHd6r686tfC1+94OP+I4/5AKAXZabfyG1Qpe5Hh83elTbN4FioS7LuMt1MvowG7Th65LuynmSAADkCEvKAAAA5JHJVsW/cebbmc6FZo0d4k3D4/X1XU6SsDD8YXx78bgDd8u0pvqy/5xyxqpOEn2xwzWk0i7z6OXzxec+fODVdz9QG3gwX2bfc9OJkj6qLortrfkN7Cqm7b55fr9MyZnzEWvj51a+melyobzDewUAuwtz2740TGB/TDXr61/r28UeH5Jpcu4yAwAg95jhDgAAkFft1/tuJ/R3oovuuBSzt9bsL+n9zoaZ+3vxqZVLu7hxh7XgXRp59d0PZp5omKnX7VNd3EO9eb54fX2Rv7HqCZmN6vo+O68Q75fJhngkyKSVnScZvCPvfA4oAOzKXDog1U4EiedSbRu86RiF7eoQP5cHj8nC6ySd0Dr46LwlCgBADjDDHQAARK3J4Qs54GZvdRVjmUvCPWPav9fX2JE3Vp0hU8diu9t9YRCMsC19+s+c8hWbOeUr5q6Ld/Y2e8z7BQC7KtOQtqZ724eLFoYj02JWD/Btl08Yc3S9y3+QNvrg/CQJAEBuMMMdAABEUSTMKeu8kBDYwdFZzSYl9In9utio1LqxuZy/n4U9a7vxt2Mvns9sYrTObVKjXl9+zrXxeNiu33Rod5POkGPe3y+Xd1iKxqWPd3778GD2GAaw2/Ltf0sMTCQ2pZ04su3fba6lY8aMaZak4qY+K1r22ZYK6p+vNAEAyAUK7gAAAHnk8iHxex46JNM65+Y+okO8q3HmDtYa7zbTs3J9p32XLYpPOTPT2uI7rXfPFx4YLTK7a8nMSLE9eS2N9VzWo7P8frmswTpOmh8cn3v/oZnWcTcPRshYUgbAbishqViStgTBAZLekSQ3+1zavwpfSTWCYHVL2lYdm/OWJQAAOcCSMgAAAHlkknnCL4v2X/Hbhw4z6cxov9v2zeZ6JVH0pKS16V2hfFR87v3juhoav+uh4+K/fvCPV/z2ocO6iu3N87nbug7XM/tMh3zmPnhq62aquZPl96tZVqNMRSQPvh/tunLu/YfL/PSdyhsAdg0bUo2WMPYlSWpoaOgnb12nXZLcXkg1m0oGpn876oN8JAgAQK4wwx0AACDPXLosfvdDm9RSdPuqTcWr9tu36QRr8Vtd2ic9zkzrtrUkbs3GPeNTv7z2ql8/eI2Zbmy7vmTuwRPxux/6lcLEfUrozVWbB2wauF/T/iWhhobSWHOvdPPPSVLxtuDSXD6fB7bQ3L/V/lp+fPzXD163raT4Fy1N2tyvuOVMyW/q1ZvRDdl+v/5zyhmrrp77YJVc7d7DULr06rkPbLDmktsUrF6tYNA4ud/qUt9cPyMA5NDrSm2canZj/eJlx250DZU0OBUQBt6YaheZH5f2nZ5ONwkHAGB3wAx3AACA/GoIZH9z+X94UfPK/ffdvMXkdZKOSg9yySW7+D/Pq8zaTL9rppx5k2RVke4BLr/cg2CJFwer9t9385bi0N9xebXJ4zJ9roe32enn29A3ca+SRZp23HRFcXPzu/sUNa9397vkKjHZXT3Mq8ey/X5t0uYfm/RSep9JJrcrvah5pQcDm1xe7dLhct2ek4cCgDww90Vph33NNUVS+pJcXlykZW0H0mltbfcX85AiAAA5Q8EdAAAgr2yLzE436ZlOI6Stgfz8+Lln3pvdW5vPPPeM811+ocnWZPXa22+y08/388rKpjAMTzNpZadjTeskr5T5f2cz605ultX362fnnrtpW2Blci3eQdhmd/+WxTSvt/cDgMIJHukioOHEYcPWSNIzjY0HSmpbRsvMnstlZgAA5BoFdwAAgDyLn3vG+zp0yAQzXSTZQkuuV7tF0j/MdFtLqGPiU86KzqzODjO/ZspZs7Sl5BAzmyrpHpNWSPahJTe5W2/SG5KWmjRP0vUmO8vC2OHxqV9+PdfPd+3UyuVbFQw310+SeWmzpI2t7Z81x2x4fMpZf8rGW9EtWX6/fvrNM/9phw051twuMNmC1utslfQPyW9NBOGoa7511m/z9nwAkAMnjT66WtKznZ0381+m2s0t9iNJJanjQBTcAQC7Nyt0AgAAAHuq+K8futLNr23fawtnTjkztxt+5sme/nwAgJ1Xu3Tpx2OJ4FG1X0omdNkvJow6+jIzc0mav6jxi3Jr27fi/Vf/5+HKyspEvvMFACBb2DQVAAAAAABkVdmIESvd/dinlywf567PmPnWljB4pmzMMa+kx00YPfyxQuUIAEAuUHAHAAAAAABZZ2ahpKdbXwAA7BVYwx0AAAAAAAAAgCxghjsAAAAAAMgad7f6xctHpY4tiCVKRw5dmh6zoLHxcG+xCXIbGEqvbNm3b82pRx65Nf/ZAgCQXcxwBwAAAAAAWbOwsfHIQGpIvczDS9LPz1+8bKa32MuS7pT5zYH5n/qtb/qfusUvDC9QygAAZI0VOgEAAAAAALDnWLBo2Tku3dN62FxkLZ8cN2rUO5JUt2TZl4JQj2Ye6W/4+kFHlZYeviVPqQIAkHXMcAcAAAAAAFnj5l9Itc31eKrYLkmxUJd1PtIOs0Ebvp7b7AAAyC0K7gAAAAAAIGvMbfvSMIH9MdWsr3+tr0tjdzxYk3OXGQAAuUfBHQAAAAAAZI1LB6TaiSDxXKptgzcdI6koLfTn8mCipGfTBh+djxwBAMgVCu4AAAAAACB7TEPamu4r29phODItZvUA33b5hDFH17v8B2mjD85PkgAA5AYFdwAAAAAAkD2u/VPNgYnEprQTR6bFLB0zZkyzJBU39VmRNrp/7hMEACB3KLgDAAAAAIBsSqQaW4KgbXkZN/tcWswrqUYQrG5J69+c29QAAMgtCu4AAAAAACCbNqQaLWHsS5LU0NDQT64T2iLcXkg1m0oGpi8j80E+EgQAIFeKug4BAAAAAADotteV2jjV7Mb6xcuO3egaKmlwKiAMvDHVLjI/zrePfT9fSQIAkAvMcAcAAAAAAFlj7ovSDvuaa4qkMWl9XlykZW0H0mltbfcX85AiAAA5Q8EdAAAAAABkUfBIFwENJw4btkaSnmlsPFDS6akTZvZcLjMDACDXKLgDAAAAAICsOWn00dWSnu3svJn/MtVubrEfSSpJHQei4A4A2L1RcAcAAAAAAFljZp6IhZWSGiKnQpfdfNLIYb/Z3uX1clWmXu++8tKKfOYKAEC2WaETAAAAAAAAex53D55esnycuz5j5ltbwuCZsjHHvFLovAAAAAAAAAAAAAAAAAAAAAAAAAAAAAAAAAAAAACgG1jDHQAAAAAAZF1DQ0PxBpX8q0knSvYRBb5Pd8ZNGDWsMte5AQCQK0WFTgAAAAAAAOxZnm5oHLXR7AGTPpXscckLmxMAAPlAwR0AAAAAAGTN0w0vfiy0liclHVDoXAAAyLeg0AkAAAAAAIA9R2iJy0SxHQCwl6LgDgAAAAAAssgnFzoDAAAKhSVlAAAAAABANn2y/aF9KPmzMm2Va61YzR0AsAej4A4AAAAAALLJ0lr3vv+Pl86trKxMFDAfAADyhiVlAAAAAABA9rheTzVbttn3KbYDAPYmFNwBAAAAAED2BHoo1UzsE24sZCoAAOQbBXcAAAAAAJA1Hm77haR3JKlPs51a4HQAAMgr6zoEAAAAAACg++qef2FsEISPS9oi0+kTRg37a6FzAgAgHyi4AwAAAACArFmwaNn5kiT3kW52oaRQpqfNGVXeyQAACadJREFUtTSUvxHINu9o/PjRw+7IR54AAOQCBXcAAAAAAJA18xct896MnzB6GLUKAMBuizXcAQAAAAAAAADIAgruAAAAAAAAAABkAQV3AAAAAAAAAACyoKjQCQAAAAAAgD3Kq4VOAAAAAAAAAAAAAAAAAAAAAAAAAAAAAAAAAAAAAAAAAAAAAAAAAEDhWaETAAAAAAAAe44Fi5dd3pvx40cNuyFbuQAAkG9FhU4AAAAAAADsOdx1fS8vQcEdALDbCgqdAAAAAAAAAAAAewIK7gAAAAAAAAAAZAEFdwAAAAAAAAAAsoA13AEAAAAAQDbVdHbCpP3cdIhcB7XrN3/G3ZpynxoAALllhU4AAAAAAADsXRY8v3SkguC/XCqTJJMWhUV+eunw4W8XOjcAAHqDgjsAAAAAAMi7+vr6omDQkCdTRXe5L/UNg44vLT18S4FTAwBgp7GGOwAAAAAAyLvS0tIWl89s6zAbEQxcf0EBUwIAoNcouAMAAAAAgIIY4M2L0o/d7GuFygUAgGyg4A4AAAAAAApiSxAMbt9jny5MJgAAZAcFdwAAAAAAUBAtKi5r3+NDCpMJAADZUVToBAAAAAAAwF7KfZxMDxQ6DQAAAAAAAAAAAADALsQKnQAAAAAAANhz1S9ZMlgenGKhneDmB0pSIPtAsoXbfOuTFWPGrCt0jgAAZAsFdwAAAAAAkHXubgsWL/+epKskDe4kbI25zzxp9LBbzMzzmB4AADlBwR0AAAAAAGSVu9uCJS/cIffp3Rwye/yoYy6g6A4A2N0FhU4AAAAAAADsWRYsWnZhD4rtkjRj/pIXLshZQgAA5Akz3AEAAAAAQNbMa2zs36fF3lbny8h0Zp33jR1SOnToxlzkBQBAPjDDHQAAAAAAZE2fFqtUpNhu0qJI2BJJiUjfvsGWxDm5zA0AgFyj4A4AAAAAALLGpbK0w43u4YnjRw8bkx4zYfSwUS0txQfJ7LbkkNax1m4sAAC7naJCJwAAAAAAAPYcJo1qa5t+OWH0iIWZ4sqP/ewqSRfPX7xccr9IkuQamZ8sAQDIDWa4AwAAAACAbDow1Qgt9vuugj30W9IOD8hJRgAA5AkFdwAAAAAAkE2DUo0+TXqzq+A+2za+kXbYLycZAQCQJxTcAQAAAABANjWlGmsPKNnUVfCWvv1PaDswrc5RTgAA5AUFdwAAAAAAkEW+JtUasK55/x1F1i1+YXjgdsf2oXolh4kBAJBzbJoKAAAAAACyx7VGpsMkKRG0DJX0z2jI/MWNN5vbUPewVOmTAU01ecsTAIAcYIY7AAAAAADIGrPgvVQ7cBubMcjtUpfK1L4usdVarCrH6QEAkFMU3AEAAAAAQPaYL0k13f2s7o/TDeO/cMxbOckJAIA8oeAOAAAAAACyJpQvajswDa1raDy261F23/iRx8zMYVoAAOQFBXcAAAAAAJA9FjakHwZmP95B9HrJ/338qKPPNrMwx5kBAJBzbJoKAAAAAACypnTkyNf/8vyyI1LHYYl7a/PV1p9rZXpFodeXbCv6/QknDF2d/yw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f3twQAIAAAAg6P/rdg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ARGcxH3E/6GPAAAAAElFTkSuQmCC&lt;/WordCloudAsBase64String&gt;&lt;/TextVoteQuestionWordCloud&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better&lt;/Value&gt;&lt;ValueAsPercentage&gt;0&lt;/ValueAsPercentage&gt;&lt;PersonId&gt;0&lt;/PersonId&gt;&lt;ResponseDelay&gt;0&lt;/ResponseDelay&gt;&lt;/Response&gt;&lt;Response&gt;&lt;Index&gt;1&lt;/Index&gt;&lt;SmartcardUID&gt;0&lt;/SmartcardUID&gt;&lt;Key&gt;KEY&lt;/Key&gt;&lt;Valid&gt;true&lt;/Valid&gt;&lt;TimeStamp&gt;0001-01-01T00:00:00&lt;/TimeStamp&gt;&lt;Value&gt;better&lt;/Value&gt;&lt;ValueAsPercentage&gt;0&lt;/ValueAsPercentage&gt;&lt;PersonId&gt;0&lt;/PersonId&gt;&lt;ResponseDelay&gt;0&lt;/ResponseDelay&gt;&lt;/Response&gt;&lt;Response&gt;&lt;Index&gt;2&lt;/Index&gt;&lt;SmartcardUID&gt;0&lt;/SmartcardUID&gt;&lt;Key&gt;KEY&lt;/Key&gt;&lt;Valid&gt;true&lt;/Valid&gt;&lt;TimeStamp&gt;0001-01-01T00:00:00&lt;/TimeStamp&gt;&lt;Value&gt;better&lt;/Value&gt;&lt;ValueAsPercentage&gt;0&lt;/ValueAsPercentage&gt;&lt;PersonId&gt;0&lt;/PersonId&gt;&lt;ResponseDelay&gt;0&lt;/ResponseDelay&gt;&lt;/Response&gt;&lt;Response&gt;&lt;Index&gt;3&lt;/Index&gt;&lt;SmartcardUID&gt;0&lt;/SmartcardUID&gt;&lt;Key&gt;KEY&lt;/Key&gt;&lt;Valid&gt;true&lt;/Valid&gt;&lt;TimeStamp&gt;0001-01-01T00:00:00&lt;/TimeStamp&gt;&lt;Value&gt;better&lt;/Value&gt;&lt;ValueAsPercentage&gt;0&lt;/ValueAsPercentage&gt;&lt;PersonId&gt;0&lt;/PersonId&gt;&lt;ResponseDelay&gt;0&lt;/ResponseDelay&gt;&lt;/Response&gt;&lt;Response&gt;&lt;Index&gt;4&lt;/Index&gt;&lt;SmartcardUID&gt;0&lt;/SmartcardUID&gt;&lt;Key&gt;KEY&lt;/Key&gt;&lt;Valid&gt;true&lt;/Valid&gt;&lt;TimeStamp&gt;0001-01-01T00:00:00&lt;/TimeStamp&gt;&lt;Value&gt;relieved&lt;/Value&gt;&lt;ValueAsPercentage&gt;0&lt;/ValueAsPercentage&gt;&lt;PersonId&gt;0&lt;/PersonId&gt;&lt;ResponseDelay&gt;0&lt;/ResponseDelay&gt;&lt;/Response&gt;&lt;Response&gt;&lt;Index&gt;5&lt;/Index&gt;&lt;SmartcardUID&gt;0&lt;/SmartcardUID&gt;&lt;Key&gt;KEY&lt;/Key&gt;&lt;Valid&gt;true&lt;/Valid&gt;&lt;TimeStamp&gt;0001-01-01T00:00:00&lt;/TimeStamp&gt;&lt;Value&gt;not_very_clear&lt;/Value&gt;&lt;ValueAsPercentage&gt;0&lt;/ValueAsPercentage&gt;&lt;PersonId&gt;0&lt;/PersonId&gt;&lt;ResponseDelay&gt;0&lt;/ResponseDelay&gt;&lt;/Response&gt;&lt;Response&gt;&lt;Index&gt;6&lt;/Index&gt;&lt;SmartcardUID&gt;0&lt;/SmartcardUID&gt;&lt;Key&gt;KEY&lt;/Key&gt;&lt;Valid&gt;true&lt;/Valid&gt;&lt;TimeStamp&gt;0001-01-01T00:00:00&lt;/TimeStamp&gt;&lt;Value&gt;hard&lt;/Value&gt;&lt;ValueAsPercentage&gt;0&lt;/ValueAsPercentage&gt;&lt;PersonId&gt;0&lt;/PersonId&gt;&lt;ResponseDelay&gt;0&lt;/ResponseDelay&gt;&lt;/Response&gt;&lt;Response&gt;&lt;Index&gt;7&lt;/Index&gt;&lt;SmartcardUID&gt;0&lt;/SmartcardUID&gt;&lt;Key&gt;KEY&lt;/Key&gt;&lt;Valid&gt;true&lt;/Valid&gt;&lt;TimeStamp&gt;0001-01-01T00:00:00&lt;/TimeStamp&gt;&lt;Value&gt;exciting&lt;/Value&gt;&lt;ValueAsPercentage&gt;0&lt;/ValueAsPercentage&gt;&lt;PersonId&gt;0&lt;/PersonId&gt;&lt;ResponseDelay&gt;0&lt;/ResponseDelay&gt;&lt;/Response&gt;&lt;Response&gt;&lt;Index&gt;8&lt;/Index&gt;&lt;SmartcardUID&gt;0&lt;/SmartcardUID&gt;&lt;Key&gt;KEY&lt;/Key&gt;&lt;Valid&gt;true&lt;/Valid&gt;&lt;TimeStamp&gt;0001-01-01T00:00:00&lt;/TimeStamp&gt;&lt;Value&gt;whatis&lt;/Value&gt;&lt;ValueAsPercentage&gt;0&lt;/ValueAsPercentage&gt;&lt;PersonId&gt;0&lt;/PersonId&gt;&lt;ResponseDelay&gt;0&lt;/ResponseDelay&gt;&lt;/Response&gt;&lt;Response&gt;&lt;Index&gt;9&lt;/Index&gt;&lt;SmartcardUID&gt;0&lt;/SmartcardUID&gt;&lt;Key&gt;KEY&lt;/Key&gt;&lt;Valid&gt;true&lt;/Valid&gt;&lt;TimeStamp&gt;0001-01-01T00:00:00&lt;/TimeStamp&gt;&lt;Value&gt;nervous&lt;/Value&gt;&lt;ValueAsPercentage&gt;0&lt;/ValueAsPercentage&gt;&lt;PersonId&gt;0&lt;/PersonId&gt;&lt;ResponseDelay&gt;0&lt;/ResponseDelay&gt;&lt;/Response&gt;&lt;Response&gt;&lt;Index&gt;10&lt;/Index&gt;&lt;SmartcardUID&gt;0&lt;/SmartcardUID&gt;&lt;Key&gt;KEY&lt;/Key&gt;&lt;Valid&gt;true&lt;/Valid&gt;&lt;TimeStamp&gt;0001-01-01T00:00:00&lt;/TimeStamp&gt;&lt;Value&gt;slightly_less_scared&lt;/Value&gt;&lt;ValueAsPercentage&gt;0&lt;/ValueAsPercentage&gt;&lt;PersonId&gt;0&lt;/PersonId&gt;&lt;ResponseDelay&gt;0&lt;/ResponseDelay&gt;&lt;/Response&gt;&lt;Response&gt;&lt;Index&gt;11&lt;/Index&gt;&lt;SmartcardUID&gt;0&lt;/SmartcardUID&gt;&lt;Key&gt;KEY&lt;/Key&gt;&lt;Valid&gt;true&lt;/Valid&gt;&lt;TimeStamp&gt;0001-01-01T00:00:00&lt;/TimeStamp&gt;&lt;Value&gt;calm&lt;/Value&gt;&lt;ValueAsPercentage&gt;0&lt;/ValueAsPercentage&gt;&lt;PersonId&gt;0&lt;/PersonId&gt;&lt;ResponseDelay&gt;0&lt;/ResponseDelay&gt;&lt;/Response&gt;&lt;Response&gt;&lt;Index&gt;12&lt;/Index&gt;&lt;SmartcardUID&gt;0&lt;/SmartcardUID&gt;&lt;Key&gt;KEY&lt;/Key&gt;&lt;Valid&gt;true&lt;/Valid&gt;&lt;TimeStamp&gt;0001-01-01T00:00:00&lt;/TimeStamp&gt;&lt;Value&gt;good&lt;/Value&gt;&lt;ValueAsPercentage&gt;0&lt;/ValueAsPercentage&gt;&lt;PersonId&gt;0&lt;/PersonId&gt;&lt;ResponseDelay&gt;0&lt;/ResponseDelay&gt;&lt;/Response&gt;&lt;Response&gt;&lt;Index&gt;13&lt;/Index&gt;&lt;SmartcardUID&gt;0&lt;/SmartcardUID&gt;&lt;Key&gt;KEY&lt;/Key&gt;&lt;Valid&gt;true&lt;/Valid&gt;&lt;TimeStamp&gt;0001-01-01T00:00:00&lt;/TimeStamp&gt;&lt;Value&gt;whelmed&lt;/Value&gt;&lt;ValueAsPercentage&gt;0&lt;/ValueAsPercentage&gt;&lt;PersonId&gt;0&lt;/PersonId&gt;&lt;ResponseDelay&gt;0&lt;/ResponseDelay&gt;&lt;/Response&gt;&lt;Response&gt;&lt;Index&gt;14&lt;/Index&gt;&lt;SmartcardUID&gt;0&lt;/SmartcardUID&gt;&lt;Key&gt;KEY&lt;/Key&gt;&lt;Valid&gt;true&lt;/Valid&gt;&lt;TimeStamp&gt;0001-01-01T00:00:00&lt;/TimeStamp&gt;&lt;Value&gt;pressure&lt;/Value&gt;&lt;ValueAsPercentage&gt;0&lt;/ValueAsPercentage&gt;&lt;PersonId&gt;0&lt;/PersonId&gt;&lt;ResponseDelay&gt;0&lt;/ResponseDelay&gt;&lt;/Response&gt;&lt;Response&gt;&lt;Index&gt;15&lt;/Index&gt;&lt;SmartcardUID&gt;0&lt;/SmartcardUID&gt;&lt;Key&gt;KEY&lt;/Key&gt;&lt;Valid&gt;true&lt;/Valid&gt;&lt;TimeStamp&gt;0001-01-01T00:00:00&lt;/TimeStamp&gt;&lt;Value&gt;still_anxious&lt;/Value&gt;&lt;ValueAsPercentage&gt;0&lt;/ValueAsPercentage&gt;&lt;PersonId&gt;0&lt;/PersonId&gt;&lt;ResponseDelay&gt;0&lt;/ResponseDelay&gt;&lt;/Response&gt;&lt;Response&gt;&lt;Index&gt;16&lt;/Index&gt;&lt;SmartcardUID&gt;0&lt;/SmartcardUID&gt;&lt;Key&gt;KEY&lt;/Key&gt;&lt;Valid&gt;true&lt;/Valid&gt;&lt;TimeStamp&gt;0001-01-01T00:00:00&lt;/TimeStamp&gt;&lt;Value&gt;overwhelmed&lt;/Value&gt;&lt;ValueAsPercentage&gt;0&lt;/ValueAsPercentage&gt;&lt;PersonId&gt;0&lt;/PersonId&gt;&lt;ResponseDelay&gt;0&lt;/ResponseDelay&gt;&lt;/Response&gt;&lt;Response&gt;&lt;Index&gt;17&lt;/Index&gt;&lt;SmartcardUID&gt;0&lt;/SmartcardUID&gt;&lt;Key&gt;KEY&lt;/Key&gt;&lt;Valid&gt;true&lt;/Valid&gt;&lt;TimeStamp&gt;0001-01-01T00:00:00&lt;/TimeStamp&gt;&lt;Value&gt;prepared&lt;/Value&gt;&lt;ValueAsPercentage&gt;0&lt;/ValueAsPercentage&gt;&lt;PersonId&gt;0&lt;/PersonId&gt;&lt;ResponseDelay&gt;0&lt;/ResponseDelay&gt;&lt;/Response&gt;&lt;Response&gt;&lt;Index&gt;18&lt;/Index&gt;&lt;SmartcardUID&gt;0&lt;/SmartcardUID&gt;&lt;Key&gt;KEY&lt;/Key&gt;&lt;Valid&gt;true&lt;/Valid&gt;&lt;TimeStamp&gt;0001-01-01T00:00:00&lt;/TimeStamp&gt;&lt;Value&gt;motivated&lt;/Value&gt;&lt;ValueAsPercentage&gt;0&lt;/ValueAsPercentage&gt;&lt;PersonId&gt;0&lt;/PersonId&gt;&lt;ResponseDelay&gt;0&lt;/ResponseDelay&gt;&lt;/Response&gt;&lt;Response&gt;&lt;Index&gt;19&lt;/Index&gt;&lt;SmartcardUID&gt;0&lt;/SmartcardUID&gt;&lt;Key&gt;KEY&lt;/Key&gt;&lt;Valid&gt;true&lt;/Valid&gt;&lt;TimeStamp&gt;0001-01-01T00:00:00&lt;/TimeStamp&gt;&lt;Value&gt;still&lt;/Value&gt;&lt;ValueAsPercentage&gt;0&lt;/ValueAsPercentage&gt;&lt;PersonId&gt;0&lt;/PersonId&gt;&lt;ResponseDelay&gt;0&lt;/ResponseDelay&gt;&lt;/Response&gt;&lt;Response&gt;&lt;Index&gt;99999&lt;/Index&gt;&lt;SmartcardUID&gt;0&lt;/SmartcardUID&gt;&lt;Key&gt;WORD_CLOUD&lt;/Key&gt;&lt;Valid&gt;true&lt;/Valid&gt;&lt;TimeStamp&gt;0001-01-01T00:00:00&lt;/TimeStamp&gt;&lt;Value&gt;iVBORw0KGgoAAAANSUhEUgAABdwAAAOUCAYAAAC47vFfAAAABmJLR0QA/wD/AP+gvaeTAAAgAElEQVR4nOzdeZhkVX0//vetnhk2R1BUXBBFTYzRJGgkURECM92DmGj8JhHcEoMziFuIib/ELGpAyWLi1yhREacHNRrXGBWjLD09oChqokFUyNe4KxIRUHaYpev8/rjT2FN9q6eXqq7umdfree4jnjr33M/dGp5Pnfq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SJNWgAwD2TOtGx19Rktfs2lp9emzDmqPn02+QMS6GpRTLbC3HmGE21o1uflpJ9eGO5lvHNqxdPZCAAAAAWDZagw4AAAAAAAD2BCsGHQDAnmZkdLx0tpXSPm7zKSOXDCAcAAAAABaJGe4AAAAAANADEu4AAAAAANADSsoAA3XRhrVnJjlz0HEAAAAAwEKZ4Q4AAAAAAD1ghjswzbFvv3jfVRPlWUn7ye1Uj6qS+yS5R0luqZJrq+S6UqqrSqt8vrTL5+954I+v/OCJJ07M51jrRsdfUZLX7NpafXpsw5qjm/o//QMfGLrx5oNPTqpnJ+VRSVZXydXtlAtXVK2zLli/5mvrRjc/raT6cMeut45tWLt61oGVUq0bHT8xaW0oVfmFJPdMcl2qXJaqetPY89Z8cmr3kdHxjUk2dBuuqloXj4yOdza/b2zD2mfOJpyRjZtfnKp6U0eQXxrbMPzorvtsGn9BSs7eJY7kyxdtWPtLszlmP5zw7k/cffsd+zy7VZW1SXVESe6V5G5Jrq+Sb5VUY2ViYtPmU0e+N9M4vXpGF/NZ7/e5TDrhrE/sM7H/qv9TUh2fkl9OlfsnOTDJjUl+WKV8LWl9YqK0Pz5+yvC1U/ddO7r5Sa1U588Q7q1JbkvyjVTVl0rV/sjmk9eOp6qmLRSczPx+H/v2i/dd0W6/oCp5RpKHJrlXlfLRizYMP23aOfXouUmSY0+/eMXKQyfWJ9Wzkjwyyd2q5OqSnJ+hibPGTl739d2NAQAAAN1IuAO7GHnbxUdkov3RkhyWVKmmfFYlq5OsLsnDUpXHVyXrq6rKTTff85lJ3tfv2NZu3HzIjbdUH0tyZPLT/F5JHlqletFEKb8/snHzqamTgvM2fM7YgdWmLe8pVfXkqcdJcv+U/E5K+e11o1v+8qINa/52IceZi+3bht65cp/2mUkO+mlrdcTwxosft/mU4z7XuFM7z9jlBiZpJxv7F+UMSqlGRsdftOPO6m+qKncvnYElh5TkkKQ8vhpqvXxkdMtrj7r6U2ecfvrp7c6OvXpGl8Kz3usYhke3PGtHyuuTHDI5yBT3SnKvkupRSfntVpXPJXn8HEO+287tkJRyVFWqF49sGv9cOWfspNkkuyetO/fCB5aJifOS6ogZO/bwuUmS48/51P3aQ9s+0XncUif8X5KJoZNHNo6fkpQ7ZnsuAAAAMJWSMsBdjn37xfum1f5IksMGHUunp5zzsf1bVTWekiNn6LZ/quodJa0nzf9I7X2roaGPJHnyDJ2qkvLXx2/c3DgLvx8uefFxt5ZSpiXLq6p9alP/Ne8cf0Cq7BpfyR37bFv1L30KsbtSqnWbtpyzc4b+3Wexxz5JedWnDz3mPSlllwxrr57RpfCs9zqG4dHx11cp/5LJZPuiqR5XDbXGH/+By/abXf+yX2mv+HBTsr2k+un97uFzkyTr/vnCA9pD28d3k+Q/IFX+uZTq+NmcCQAAAHSScAfusmr7xHCSB3U0f6aU1uO3b22t3j7U2q8qOx5SUj27pHp/kq2LFdvW1v5/nbr8Q6fXTqzModuHWvuVdvWkpPpeUhqT0LNTPTYpx1bJ61aU1gO3D7X2q6rynJR0znit2qleMvl/xjasPWVsw9pqbMPaaYm+JCmlfdzk51O2WZWTuUu7vCnJjl0Hzkm//pZL79HZdcX26sR0/o2v8qGPv+jon8zpmD0wfO6WPyzJKR3NpUrOriZajygT7YNKqt9Ics3UDlXKSSObxv9kaluvntGl8Kz3MobhjeMvrJI/avjoqlJVJ1Xbdxzy44kDV7XS+pkkf5bkhqZxhkomkny+KjmjVZU17VZ5ZLV9xyFHXX3pUJloHzRUVT9XqpyW5KaOXR+2+qY7O+9xN7+8c2ty1/vTy+cmScr2ob9J8ojO5lTlNduHWvdbcfvWfauStUm+lSovmOW5AAAAwC6UlAHu0h6qDu+sxFxK+xWbT1k7tWTJt3du71l39oX3aa9c8WdVcmc/4zp+9IJ7tpPnT/+kOmdsw5o/m9Jw4ZM2bTlhouTLSVbN93hVcvZFG9ZOTdj9y8imLY9PKS/u6HrUfI8xH5tPHfneyMbxf0uVE+9qrLLftlVbfy/JG6f2LSnP6Ny/GkA5meFzxg6sSv6qs72knD22YXjq9fz48Zu2PLldyn9lly8Kqr88fvSC0Qs3POnHSe+e0aXwrPcqhqdu+vTqO8rWM6cfoXxpv2rfY85b/8RbpjR+I8lrjz3n4k2rVrRf1rnHRacMjyUZm9Ze/89NO7evjWzcclCq8updOlU5IclZ3c63wXirlDNWte/44rYceGB7aPtwqvLYpPfPzdp3bj4426pTplekyVlj64dfNeX/b1m38cInlWrFVUn2ncO5AAAAQBIJd2CKKrmls62V1m8+/QMfuOyDJ564rfOzi154/I+S/HG/4yplxUiq7D+tvdX++862C9av+drIpvHzUvI78z1cWjum12Yv5fNJdk24VzkkpVTdFozsh3arvKFVqhN3ba1OTSlnTcax5pzxhya7lt4pydfG1q+5tPuyrv3RGqpOKLvUnU+STJSVeVVn3wvXr7li3cYtW0pVhqc0371k1TOSvCXp3TO6FJ71XsVwe7adUNWL+u6iVOUPOpLtd7nk1OOuT/Ln3WIbOXfLr1UT5WntKr/cSn6m/LR2++To0/YpKZ2z9buqSrV52w+qEy45/bjJX2zcnuRdO7eePzdD2zJcqkwreVMm2q/vbLvolOO/PbJp/MMpmdsvUAAAACAS7sAUQ63WJRMT7YkkQ5NtpcpLb7z54N8f2TT+X1XJN0vKla0qX07ZccXk7NG+q6rHNrTetPl5w99q3qFcnlTzTbhff9Hzjv/+tBFLdVtDXn3FsWdcMnRJZ5mXPhpfP/zZkdHxzyf51SnNjxh5+8XHjCWfTJKhFeWklGqXubytqtq0mF8MTCqpmn4F8OXx5w43ljQprfZVKdXwLm1VOS6TidMePaNL4VnvVQxV2kd1ro6aKj/a/Lzhz2T93GJad/aF9ymrVrw37bKmVPWoc3hoVs+2YynVn0xJtk//vMfPTZe/ITd2Xei15IpEwh0AAIC5k3AH7nLBycd9Z93G8TNLNa2Uw0EpWVOSNUmVdkmSlRkZHf9ilfJPF61f+8/9TOaWKgc3ZP1+0LV/WldXc0kT7urqpsZ+l82ZiyrlDSXVe3dpLOXU7Ey4p109oyP/ui3btr9zseLbRcl9Gsp4PHpkdLz5BjW0lnYeMvnPvXpGl8Kz3qsYSmkdMu15L/n2XOM89vSLV7RXtM+vSh4zz1OarWvHnn/cl2bs0ePnZq5/Q9JRFx4AAABmy6KpwC4uOmXt6VXy1JJcnGT7brr/ckn1jpFzx9+wGLF16JpMrEpZQEK0uq3xYEPtaSU+BuWGiYM+lFS7zsIv+a0Tzv3UvY9/25ZHpsov7PJZlfN2liNZdKUHyemq2rVcSq+e0aXwrC+FGCateGD5rapqTLa/r1VVR+w7cfsBkwv+lpIXzf9IZdovSKb16MNzAwAAAItBwh2Y5qINaz+2ecPaNStu37o6VevIqlSnVsnrkvLxJDdO26FUf3D86MUP61c8pV2ub2i+X7f+VapD+xXLUvDFUx+7PSlv7mjeZ0d728kTremLpZaJanSRQpumVUovEv3Tfo3Vq2d0KTzrC42hqtrXTutT5fCUMn2O+AyqkjUNzVccdfWlz75w/ZorPnbqU26fbGy1cthcxt5Va7e/Fun1c1OVNJWiecAM+96/B8cHAABgL6SkDNDV+ac9eWuSL+zckiRPOedj+985tN8nk11qIlcTVXlCkm/0JZBW6wuZPmn9HmveOf6ALc9dO60sREl5dF/iWEJa2b6xnZWvTHLAZFuV6vmZPvP/O0+85lNjmxc1uimqcllS/UFH6xfHNqxtqqk9Z716RpfCsz7fGEpan6lSTttlsJL7jGy6+AljyWdmHUApTWVcLj/99NPbnY3tkqPmlM2fq14/N6V8IdW0iA8aPmfssC513I+Y13EAAADY65nhDtxleHTs0SMbt4yueed415mf9SzX1pWd7VVp79evuPbZunIsSWepl6q1rfxhZ9+1b9v8s0l+s1+xzNLt05uGelre4sINT/pxlfzz1LaSPDTJrrOvS3VuU8J0sWwbGrog02dpP2Z409gTd7fv8MaLHzcyOn7emtHxB93V1qNndCk8672KYf+sOj/JtAVVSylnHfvmi+/WeOxzxg4cHh1/za6D5qZpx0ke3tk2snHLk6vk6G4x90Kvn5uJVdmchveyGmr9cWfbuo0XHp7kaXOPGgAAAMxwB6aoqhVDSXv90PY8d2R0/BNVqo+2hyb+M9vyvR3/u+K21uHtQ1rb8tSknDRt31T/3a+4Pv6io38yMrrlnKTskhyrquplw5vGbxvasfJtW1dN/GRlu31MSs5OsqpfsczSd5M8YmpDVZUXrdt44eUHHnjT9z544okTvThIq6reOFHKC5KGecm1iRWp3t6LY83XJScfd+O60S2vLimvn9JcVaV1/sjo+JvTbr2v1dr6vdbt7dva+9ztnhMrtz0ypTqqKjkxaf98kqwaap320x1784wuhWe9VzGct/6JtwxvHH9FVeUtu46fx6zcp/254U1bXt3atv2SG1oH/+QeK298YGui9Rulav9ZUr6b5JU/7V8+XUr1+1PHKMnj142OnzlRyj8d0Nr39juy9bdTSt/XbOj1czP+3OEbRjZtHk2pTus41GnDo+O3VNXE2dtbK3+8okw8sbSrtyTZt9/nCAAAwJ7JDHegyYokTy0pm6qJ1perodaNKw9tbx/anqt3JvU6klHlC0+4+tJP9zOgfSdue2WSzpm+rark9PbQ9mtWTrTvSMmFSQ5LyVv7GcvuVec3NK4t1Ypv3XjzwTtGRsfLyOh4Gdl08YLKqlywfs3XkjQdK0lSqpx//inHXb2QY/TCReuPe0OSzjryd0vy8rTal7ez8oYd++9zZ3to+zVVuxqrSk5P8vO7GbZXz+hSeNYXHMPmU9aeneSNDWM/sirl/WXlimvvOXTTtqpdfbNU5Y1JNW0NhFtW7/+eJN/pbC/JX7aq6od3lK03p+TtKVmVKn3/IqfXz021cuIvknR+WVJVyStShn6wcqJ9R9WuxpIcPvi/IQAAACxXEu7AQn0mVfs3+1225GOnPuX2dilrU+U/Z+h2e0p+L1W2NHy2tV+xdaq2b39tGhKX/VBa5R+7ftge3GKpu6iqMrZ+zfOT8oIkPxlABL16RhflWZ9vDGMb1r40pfxuqsxrwdHPnviEO8pQ+6kpmbYuwhQ3VaWcmOQ/5nOMOenxc3PR7x1/W2ti5dpS8l8zdLu9qsrvV1W5cKHHAwAAYO8k4Q7cZex5x36x3S4Pr5N25ayUfDLJVVXywyTbk9y5M5n3+ZLyltIqI2Pr1xw9tn7dNYsR3/gpw9cetPqGxyc5JakuSXJ96kT6N0rKW4aq6jFjp6x9b1Wmz95N5peEnI+LXnj8j1ZtW/WYquSM1InJGzJ9MdOe2Hzy2vEkX2346JodP6g+3o9jzktVlbENw+fsO3H7oalycpJ3p/7FwvVJJpLcnOS7SflSqnJhVeXvqlKePjTUOvyCk4/7zuQwvXpGl8Kz3o8Yxk4ZfveK27YelpJnJXlHlXw5yXVJduy81l+tUj5UpVrfLtPrlG8+eeQr7VXll6rkr1Pfn9uT3Jrkyip53UTySxc9f/jfe3UNdqtHz82kC0895n93/KD1q1WpTt15vaf9Dblo/fC/LNr5AQAAsMfpVvcXYNkaGR0/L8lTOprfPbZh7e8OIp5+G940/tKqZNeZ7qX6m7FT1vzlgEICloenJflwR9utSVYPIBYAAIA9ghnuwLIxMrrljOFzNw/P1Gfn57/e2V5K9a99C2zQSvW4jpYdVbYvjXIyAAAAAHuRFYMOAGD2ykOqdvWqkdHxT1Up57aGhj65+oDrrtl6y/33uSPbH55Snp52+cN0fJlYkks3bzjuvJwyoLD7ZO3GzYe0kuck5em7flJtuuiU4789mKgAAAAA9l4S7sBydExJdczERDs33nxwZloPtSRf2zHUOjFV1Zca6oMwMjo+07nc1JpYccaiBQMAAADAXSTcgT3VjpSM7ljR+vNLTj7uxkEHs0huq0p5+oWnHvO/u+u4m6T9jMY2rLX+R1xDAAAAYDoJd2DZ2K/a50V3Ttz5/lTV2lLlyCT3TnLfJPsnuTlVfpSSr5Qql+1otd53ycnH/XCwES+Km1Py3SSfmWjndVtOHf7moAMCAAAA2FtJuAPLxnnrn3hLkn/fue21zI4GAAAAAABgMQ0l2ZDk4iTXJbkzyTeSvDnJw3f2eVqS0rHdsptxD0ryB0k+nORbSW5KsiPJ9UmuSPK2JE9OxwLOizzmiiSnJvnkzjEmz/2fkvzMzj7zOXcAAAAAAPYyhyT5j0xPKE9utyV5TuaWdG4leVmSW2cYd+p2ZZIjdxNnP8a8X5LLZxjj1iTPnOO5AwAAAACwF9o/yVez++T1jiRvbWhvSjq3krx7FmN2bttSz0xv0o8xD0hy1SzG2J7k7FmeOwAAAAAAe6l/THOS+e+SPCDJvkmOT126palfU9L55Q392knOTHJokpWpZ55/tqHfrUkevEhjvrHLmK9Ovcj0PknWJPnaHM4dAAAAAIC90D1Tl4vpTCS/taHvw5NsbejbmXQ+KHVN9c5+r28Y8+5Jrm7o+85FGPPgJLc39HtDw5iHJ7ljFucOAAAAALDHeEWmJ0UvHWhES9tJaZ65/ZAu/T/Y0Lcz6fzMhj7tJPfvMuarGvrfnGRVn8fsdu6HdRnzPQ19JdwBAAAWoDXoAAAAeuixDW03pS4f0+TyWYz5hIa2a5NcM4cxVyd5VJ/HbDr3G5N8r8uYV3RpBwAAYJ4k3AEGr2lG6rGDDAiWsXs1tF09Q/+ZPpt0SEPbD2bo3+2zQ7r8c6/GnOu5d0vuAwAAME8S7gDAnqTMsX81zzFn2q/bZ6XLP/dzzJn+W2825w4AAMAcSLgDAHuS6xva7jdD/24106f60Rz36/bZtX0e84Y5jjnTdQEAAGAeJNwBgD3JFxra7pHkAV36P3oWY17W0HZIuiezm8a8JcmVfR6z6dwPSvdFU4/o0g4AAAAAy5Ya7szkFZn+fFw60IiWtnskuTXTr9nfN/T92SRbG/re0tHvoNSLj3b2e13DmKuTfL+h7zsWYcyDk9zW0O8NDWMenuSOWZw7AAAAAMyYpKySnJRkLMkPk2xLvSDhB5P82izHPyjJHyT5cJJvJbkpyY7U5SyuSPK2JE9O918SbWyIb3fbe2cZWzfPaBjzOzPEmCS/3bDP1UlWdOl/9yQvTPKvSb6ROqG4I/V1vizJGek+23bSTPdu3yQvTfK5JNft/OwjSV7csM/luznOCxr2uWI3+8zXPqmv/9uTfDn1c7I99Tl8JfX1el6aF9KcT8K9F/fhSQ3H7UzM/jDJp5O8KclwZq4JPp/7Ol//t+FYE0n+KnUZlX2TrEvyzRnOrdOfNvRrJzkz9bVcleRXkny2od+tSR68SGO+scuYr0k9e37f1Pfqf+Zw7gAAAADs5bol9w5M8vGGz6Ympv58hnFbSV6W5hm0TduVSY5sGGcQCfd9UteN7hz3uBn2+WhD/zMa+lWpk943zeI87tw5RrdEf7d798DUSfTOzz6S5G5JftLw2eNmOLdLGvq/ZIb+8/Ws1Inp2dzjzzbsP5eEey/vw+4S7t3i75bIn899na/9k3x1FvFuT3J2Q3tT0rlK8u5ZjNm5bUv95VuTfox5QJKrenzuAAAAAOzlmpJ7/5nk4ob2zq2d5OiGMVvpXXJsEAn3JHltw7hv79L33jtjn9p3R+oE6VRV6hn9cz2f96V5RnTTvfvCzq1pnI/u3O/v53BuD0g943lq39tTlyPppdd3ibnbtpCEe6/vw3wS7iXJ15PsN8vzmM19na9DkvzHDHHeluSZSZ7e8FnTwqtJ/Tfgj1MnpWdzLb6a5LG7ibMfY94vyRd3c+7PTvK0hs8k3AEAAACYpim5N7n9Q5JDU5dWeHbqRGtnn/c3jPnyhn6T5R8OTbIy9Wz2uZR/SJcYj53XWe/ew3bGPPVYN6eeFdvptIa4zmvo99KGfu0kb0nyc6l/VfDrqcv2dPb704bxZrp3TdtkTIelnrU79bNuSfQ/ahjnXQ39FuKFXeK9MsmJSe6T+pl5WOpn6/osLOHe6/swkrrEy+mpfwXx8ztjbu0c6+Gpyyo11SE/bZbnMZv7uhBDSTak/qLtutSz+r+e5M0740+an/OrdjPugal/DfFvqUv2TJaU+lGSLyU5J8kJmdvi9L0ec0WS56f+JUe3c5dwBwAAAGBWuiX33tLQ900N/a7u6HNQmst0vL5hvLvv3L+z7zu7xLqYCfekrl3febznNPRrmnn86x19DkxzKZc3N4z3S5k+q/ymJPfs6DdTYnZz6l8f7J96Fu/vpq5ZPen9Dfv8YUMsn2/od0xDv/laneSGhmNcvvOzJvdK8rcN7bNJuPfjPszWKxuOe/4sz2O297WfzmuIp9dfvgAAAADAstaU3GtnejmUpE7udfbdnl3LbDyzy3j373L8VzX0vzn1IoidFjvh/jsNx7uoo88jG/p8N/WM4amaFmLdkeTgLsduSva/qKNPt8TsWLov1jrp8Q37XZVd7+VDM32W///LzAt+ztWJDXGUJE+cx1izSbj34z5M+rUk/5jkU0n+N7MrfdI0Q3wh93U+zki9OOhMhjP9y4eS5Df7EA8AAAB7gbn81Blgubs+yfcb2m9raFuRXZPLT2joc22Sa7oc6/KGttVJHjVTgIvko6kX8ZxqbeqyOJN+r2G/jamTk1Md1dDvy6lndzdpSsTOtGjrVH+SOok8k8+mnr0+1SOy6+z1kzI9ub4pdaK1V5quy4+SfKaHx9jd8RZ6H+6TZDx1SQ1TVBYAACAASURBVJKXpp6Bft/UC9TuTrdZ/E1mc1/n4yGpk/mfTPLc1CWdVqWO7bGp1zP490z/b6FL05tyNgAAAOyF+jGjDGCp6iwTM+nOWex7n4a2bsn2pK6T3eSQWRyr37YnOTfJX0xpa6WuZ//a1F80PLtjnx079+nUdF0enbklrx8yiz7Xpq5jPRtvyPQFZk9NnXhN6tngU21L93I/89V0n7+d3ib1p+r1fViRuizMYxYS1CzM5b7O1zGZfbmgr6f+QqZf9wkAAIA9nBnuwN6kaSZ7Uidc9zYbU5dVmWpyVvvaJA/o+Oxjaf6CoReJydnUDm/6ZUI3H2ro/1tJ7p26VM4vdHx2XurZ58tZr+/Db6U52f6+JEekXmS32rl1K0UzG3O5r/20I8lbk/xK6rI5AAAAMC9muAPMTlNCtlv99mR6wnpSZymXQflOkguTnDCl7edTl9poKidzTpdxepGons2/i2bzK4RJ21MvFvp3U9r2SXJymkudjM5h7Nm6tqHt8NQJ6n7Mnu71fVjT8PkVqX/50PlFzWELOOZc7utcvSj1IrprkxyZ+guX+6ZemPXm1NfsK0kuS/1FwlJ5NwEAAFjGzHAHmJ3LGtoOSfek+6Mb2m5JcmXPIlq4tzW0vSTJ/+lo+1bqWthNmq7LF/PT2c+z2ZoWsl2ojZn+i4bnZ3o5me+k+7ktRFOt9vukeS2AXuj1fWgqUXN5pifbk+b68UvBLalrtP9R6sVqH57kwCQrUy8m+4jUi9u+IZLtAAAA9IiEO8DsnJ/kpo62KskfN/RdneSUhvZ/S3P5mtsb2mZTZmWh/j3Ta80/N/UM4Kmays9MuiDJjR1tj0md4Nydx6Uu5/KgWfSdqx8n+eeOtocmeVhH27npfm4Lcf7OGDqdle6Ljh6Y5DXzPF6v70Pns57UCetOT069mCoAAAAAsAd7RerSHVO3S7v0HW7oWzK91MmfNvRpJzkzdVmNValrQH+2od+tSR7c5fhXNfTfnLoEydBsT3iezmg49tRta3a/0OsfNex3S+qSLkek/vJgnyT3S32t/yr1TP/Jvg/uGG8u924mD099f7qd244kh85j3Nl6YZfjfjX1zOr7pJ5t/ZAkp6Wukf/ZhnFmez16eR/Wd4n9zNTPw+okv586yd/Ur6k2e6/uKwAAAACwyPqRcK+SvLtL35m2balnAnfzf2c5zmNncd5z9cDUiedux3z/LMaoUs+Cn+t16XfCPUk+PsNxPzbPMefiDTMcv2lbSMK9l/dhvyTfnsU+t6f+lYCEOwAAAERJGYC5KKkXFH1Z6hnrs3Fl6rrdn5ihz2tT1xIfhO9n5tia6rx3Kqnro78gyU96EVQP/eMMn/VjsdROL03yu+nNoqa708v7cEeSp2Z6yaGpbko9U/8/FngsAAAAAGCJ68cM96kOTL3A6L8l+Ubq5OOO1InVLyU5J8kJmf0Xm/dIcnqSzye5Ps2lUPoxwz1Jfr3hWCXJ/6SeNT0X+6cuNfKu1KVTrkt9XW5K/aXC5anrjf9tkt9Jc5mdXs6ErpJ8pWG8H2Tm+9tr+yR5ZpK3J7ki9XOyPfX1+UqSf03yvDSX75nP9ejFfUjqxUXP3DnGbalL1Hw1yT/kpzXfX9AQnxnuAAAAAAB7oJdmeqL3rwcaEQAAAAAALEPvy67J9u2pF6QFAAAAAABm4ZDU9fYnsmvC/a2DDAoAAAAAAJaLpnr0k9uNSe43uNAAAAAAAFgqZkom727bW3Q7/1uTjCxwDNcZAAAAAGAPIRG8e1PP+aYkX05ydpKHznMM1xkAAACYlRWDDgAAeqwadAAAAAAAAAAAAAAAAAAAAAAAAAAAAAAAAAAAAAAAAAAAAAAAAAAAAAAAAAAAAAAAAAAAAAAAAAAAAAAAAAAAAAAAAAAAAAAAAAAAAAAAAAAAAAAAAAAAAAAAAAAAAAAAAAAAAAAAAAAAAAAAAAAAAAAAAAAAAAAAAAAAAAAAAAAAAAAAAAAAAAAAAAAAAAAAAAAAAAAAAACwLF2XpPR4O2hRzwAAAACABWsNOgAAAAAAANgTSLgDAAAAAEAPSLgDAAAAAEAPSLgDAAAAAEAPSLgDAAAAAEAPSLgDAAAAAEAPrBh0AABA321Pb/+dvyPJyh6O1wt7wzkCAACwxJnhDgAAAAAAPSDhDgAAAAAAPSDhDgAAAAAAPSDhDgAAAAAAPSDhDgAAAAAAPSDhDgAAAAAAPSDhDgAAAAAAPSDhDgAAAAAAPSDhDgAAAAAAPSDhDgAAAAAAPSDhDgAAAAAAPSDhDgAAAAAAPSDhDgAAAAAAPSDhDgAAAAAAPSDhDgAAAAAAPbBi0AEA0FOHJDkuyaOSPCLJzyW5W5LVSQ5MsjXJrUluTPKdJP+d5CtJtiT51uKHu+j2T/JLSY5I8qAkhyY5LMl9d362f5J9dv7vHUnuTHJL6mv23Z3b91Jfs88nuW5xw4ee8S4Mzv2THJPkkan/Tj889d/pA1P/rZ5IcnuSH6b+O/3NJJclee8AYgUAAABYdNclKT3eDprD8R+Y5PQkX0jSXsAxv5bk75IcPsfzX8r2T/IbSd6aOjG4I729T99K8o4kT0uy3+Kc0rxsT2/Pe/vihj8re8M5LoR3YbAenIX9nf70YgcMAAAAMCiDSrgfmeQD6X2icSLJR1PPfF2OVqRO+p2XepZor+9Nt+22JO9LcnT/TzFJ8pJFOKfF3jbuhefYT3vLuzAbg/o7/ejUM9MX+nf6M/M/dQAAAIDlZbETOfdN8vYsbDb7bLaJJKOpy9QsBwennkF6dRYvsdht+2KSZyap+ni+e0Myem84x37Y296F2Vjsv9Ork7wp9d/RXhzrsoVeAAAAAIDlYjETOSelrr++mAmzHyZZN//L03f7J/nzLP51mc32H0mO6tN57w3J6L3hHHtpb30XZmMx/07/Wur69r08loQ7AAAsE61BBwDArKxM8sbUZRoOXORjH5Lk/CSvzuBnqXZ6apKvJ/mbLP51mY0jk1ya5NzUiyJCv3gXlobfTXJR6rU1emmp/e0FAAC6kHAHWPoOSJ3wPm2AMbSSvDL17NyhAcYx6e6pE3cfTXL/AceyO1WSk5P8V5LHDjgW9jzehaXjz5O8M8mqPowt4Q4AAMuEhDvA0nb31Mn2tYMOZKf1qRcAHGTS/eeSXJ46cbec/EzqhQ+fNehA2GN4F5aOF6f+dUG/EuMS7gAAsExIuAMsXfsluSDJ0YMOpMPTU5e3GYRjU9cyfsiAjr9Qq5K8O8nLBh0Iy96x8S4sFb+T5Kw+H0PCHQAAlgkJd4ClqUpdmuDxgw6kixcn+f8W+ZhPS3Jhknss8nF7rUryuiSnDzgOli/vwtLxC0nelf7/N7WEOwAALBMS7gBL06tTzyRfyv4uizf7fm3qBWP7URt5UP4qyQsHHQTLjndh6dg3yXt2/i8AAEASCXeApeolgw5gFoZSl4Q4qM/HOTLJR5Ls0+fjDMI/pZ6tDLPhXVha/iHJoxbpWGa4AwDAMiHhDsBCHJb+1i6+Z5IPJblbH48xSENJ3pHk8AHHwdLnXVh6nrOIx5JwBwCAZULCHYCFek6SY/owbpVkU5IH9mHspeTAJO9PsnLQgbBkeReQcAcAgGVCwh2AhaqS/GN6/++UF6T/JSZuTXJe6gVgj07ysNQLUa5Ict/U5SKenmQ0yQ/6GMeRSf60j+OzvHkXkHAHAAAA9hrXJSmLvG1PnRx7YZJfSXKv1ImxlUnuvbPthUk+trPvYsR00kIv5BQHJ7mhj7Fek+TlqROKs7UyyalJvt+nmG5Jcv85xPOSPsUxyG3jXniOu+Nd6I1B/J3u5XZ5j68HAAAAwJK1mImcHUneluTQOcT3wNRJvok+x/bFOcS0O2/pY5zvz8IWel2d+suOfsT2zjnEsTcko/eGc9wd70JvLPeE+5d6fD0AAAAAlqzFSuRcm+S4BcQ5sgixDi8gvkk/m/qLhV7H1k5yWg/iS+ryOWf1IcaJneffa73+lcP2PsS4UHviOXoXemeQCfetST6R+pcEI0kemvoXBVWS/ZM8IMkvpl4P4w1J/rNhjCt6eC0AAAAAlrTFSOT8IL1JPj0ydeK+X3F+sAcxvqlPsb28B7FN1Upyfh/ifFOP40z2zGR0pz3xHL0LvTOIhPv/JnlZ6rJAc3V46vv09Z1jfXkeYwAAAAAsS/1O5NyR5Jd7GO9RSbb1MdaFlKg4KPXijb2Oq9flKSbdM3VSrZex3pKFXcMme2IyutOedo7ehd6+C4uZcJ9IPVP9gB7EPZTk2Une14OxAAAAAJaFfidy/qgPMb+yj/GuX0BcL+1DPDekXki2X/64DzE/v8cx7mnJ6CZ72jl6F3r7LixWwv3WJE/pUcwAAAAAe6V+JnKuSD3Dsdf2SfLNPsV83gLi+kwf4ulVrepu9k/vn4HzexzjnpaMbrKnnaN3obfvwmIk3G9L8sQexQsAAACw1+pnIufpfYz7+X2K+aYkK+YRz/1Tl2LodQLswHnEMlfv6nHcW3sc956WjG6yJ52jd6H370K/E+7tJL/VgzgBAIBlrjXoAADo6uok/9bH8d+d5PY+jHv3JI+dx36/md7/e+lfU38B0G9bejzeqiTDPR6T5cO78FPL5V14S/r79xoAAFgmJNwBlq53pZ7l2i+3J7mgT2MfPY99jul5FAsrbzMX/9mHMR/XhzFZHrwLu1rq78K1Sf5i0EEAAABLg4Q7wNL1sUU4xof6NO4vzmOfX+l5FMnn+jBmk+v6MOav9mFMlgfvwq6W+rtwZpKbBx0EAAAAwJ6iH7WBb0p/FkvtdFDq2sO9jv+KOcZxrz7E8P05xrAQK9Kfmtu9egb2pPrm3ewp5+hd6M+70K8a7j9OcsACYwMAAPYgZrgDLE1Xpb/lZCbdmOR7fRj35zK3hVOP6EMMh6Y/CbZuydle/zt1/9SLZ7J38S5Mt5Tfhfen/kIAAAAgiYQ7wFJ15SIe66o+jLkqyX3n0P/BfYhhT/CgQQfAonvwoANYopbqu/DBQQewEKWUV5TpLu13P2bPNQUAWH4k3AGWpq8u4rH6kXBPkgfMoe9STaYNmuuy93HPmy3F63JHks8MOggAAGBpkXAHWJq+vojH+p8+jTuXEhBLMZm2FNxv0AGw6LwLzZbiu/C5JFsHHcSkhlnQpZRy7KDjAgCAvY2EO8DSdNMecKx7zaHvvfsUw3K3/6ADYNF5F5otxXdhrotDAwAAewEJd4Cl6ZZFPNatfRp3vz713ZssxSQj/eVdaLYU34X/HnQAAADA0iPhDrA07W0J96WYTFsKXJe9j3vebClel2sGHcBCVVV1ZjXd0YOOi59yjwAAlh8Jd4ClqV9J8Cb9Su7vO4e+ZvU2WznoAFh03oVmS/FdWMzSXwAAwDIh4Q4AAHPXk4R7KWXfUsrzSin/Wkr5f6WUH+9c8PTmUsrXSymXlVJGSymnlFJ+sZQyNGXfjZOro3YZ/uKGhVTfO2X/VzR8fmkvzqtfSilP6rJA7KRbSik/LKV8upT/n707j5OrKhM+/jvV2SAEggiIAu7vDMYEsriwJoEAgsvg64gLDqgI4obL6LjlRREXeHUcRUdkU8dRdFBfUFHEkKTDJkjSIR1AZ1BANtkFQvbuet4/bjVUbt/qru6u6url9/187oeuc88997k3dZvkqVPPiW9GxKKISH2MV/MeRESKiDdFxJLKmFsi4t6I+ElEzC8Ya2pE3Fww3kU1zv2aiCjn+m6tHnswf0YRMT0iPhARl0TE7RHxeER0RcTDEbEmIs6LiKMjos9/C0bEjwrO/d0afU8p6FtYdimG8J6XJEkaDSa0OgBJUqEdgAeH6VzTmjTupgH03dCkGKTRxmdh9Bhywj0i9gN+DuxdsHtaZXsRsD9wYqX9LcCPh3ruMWyHyrY7cCDwPuD6iHhTSumuegeJiJ2Ai4Cjc7ueDfwj8IaI+HRK6Us9O1JK6yPijcDvKzH0eEtE/Cql9MOq8fcAvgPkPwz4PymlFfXGmYu5BHwYOB2YWtBll8o2CzgJuDUi3p5SunEw5xtkjL7nJUnSmOcMd0kamZqVBC+yQ/9dBmXjAPqaZJQyPgujx5BKf0XEFOBSihOPaqxXAksjot6STT1/Nvlke7UEfCEitqmnnlL6A3BKQf9/j4jnQTZzHvgesGuuz2XAWXXGuI1Ksv37wFcoTrYXeQlwbUT0dZ29TjXQ2J460Pe8JEkaJ0y4S9LIZMJdGp98FkaP7iEevwh4bq7tWrKZvdPI6vm/ADgO+C9gc36AlNJJPato1jjHwoIFN98yxLhbrRu4gWwW96HADLLZ7G3AdODvgVPp/Q2EF5HN6q7HPGABWfJ6L7I/i7fR+/9rCXh//uDKTPZzc807Ad+vlEf5MHBEbv+dwAkppcEmtD9G9l6pFsAXyK5hEvBy4Ppcn4nAxT0fBtRh0Al3GvCelyRJGg0sKSNJI9NOY+BcDw+g7yNNikEabXwWxo/nF7QtTilVJ0TvqGwXRcRuwCcYWLmuMSeltARYUmP345XtvyNiOvC53P6jgLPrPNU5KaWPVb3+YUTsT1aiptqBNY7/EFmCe3ZV28HAhcCbc303A8emlB6tM7ZtVK71UwW7vpZSWlz1+saIOBK4FXhOVftUsg8wTqjndIOJscL3vCRJGhec4S5JI9P/GgPnuncAff/ShPP/B9nsw9G8vafhd0Ujnc/C+HkW1hW0/UNETCrqnFJ6MKX0kZTSpU2Oa1SIiPkR8W8RcVVE/DWyxVKfQu9kO/SeXV1zeOBLBe03FLTtHgWLsqaUNgHH0num/QnA5FzbR4dYR/0oYMdcW5DN0M/H9QRwXsEYr6/13isYd7B8z0uSpHHBGe6SNDLNGAPnanXC/SVNGFNqNp+F8aOdrDxKW1Xbh4C3R0QH8GfgFqATWDPY2c9jTWXW84/IyskMVL3l2h5OKd1d0L6+oG0C2Z9hV35HSulPEXEi8BN6L47a4+KU0jfrjKuWAwraHkgp3Vej/+qCtmnAS4GOfs5VHkhgOe34npckSeOAM9wlaWQazoT7Pk0YcwvwwAD6NyPJuA+1ExzSSOWzME6klO4EPl+wazpZMvkk4GvAMuCRiFgZEScUzaYeLyJiAnA5g0u2D8Q9NdoHXNokpfQzetdz73E38K6Bjllgt4K2Wsl2qP2B+O51nGvQM9x9z0uSpPHChLskjUwzGJ5vIU0H9m7CuH+kYLZfH9Y0IYYdqL98gDRS+CyMIymlzwKvA5YDW/vpPhf4HllCcrz638CcgvYfA/sBU6sWkX3vEM5TNJMdsg+TByQitiNbFLTIHmxb4300qFV2Zrt6DvY9L0mSxgMT7pI0Mk0DFgzDeV5Dc2a+DjRp+CBwZxPiWNiEMaVm8lkYZ1JKv0wpHUr2e/9lwLvJam//Cnis4JAPRMSLhjHEkaRoZvsa4LiU0pqU0oaq9mZ8mDwYZwP71tg3AfhRpUzOUDxY0PbsPvo/p0b7/XWca0qN9r3qOBbwPS9JksY+E+6SNHL94zCc4/VNGnftII65vuFRwGubMOZoNJSau0XaGHl/hxhL1+izMA6llDanlFamlM5LKX0spfQassToynxXimt2jwdFienVKaWi5//AZgfTn4g4nt4lY/IlWZ4N/CAihvL75rqCtt0jolbSvWhW/Tqy+unVimb07zCAMfvke16SJI1VI+0fy5Kkp72ebRcWa7SpwKuaNPbVgzjm2oZHAa+mOEEz3mxu8HiJ2kmXVhlL1+izMA5ExOyIuCAias02pjJjO58EheLyHRsK2p4x2PhGqMcL2v4u3xARRwMHNz+c2iJiBvCtXHMZeAO9v8VyOLB4CKe7nN73JgEfKYhrGlmt9Lz/l1LKJ9iLZs7vHxHb/N0kIg4A5vcXZBPe85IkSSOSCXdJGrl2I/uHebMcB2zfhHGfoPfstHr8nCEsxlbDJOD9DR5zNBpw3eE6PKsJYw7FWLpGn4XxoQ04EbgzIn4eEe+MiJkRsVNETIiI50TEe4A3FRz7h4K2ogV33xsRz88nSEexawra9o+Iz0fE7hExLSLeDlw0zHFtIyJ2AH5K9sF2tbNSSpcAb6X3OienRcSgFoNNKT0GfLFg10cq92bviJgUES8Hfgvsmeu3HvhswfFFH/49E/h+5X7vEBHHApdSX3m6Rr/nJUmSJElj1ENkybFmbJ00Z/HUycDtTYr5F0OI6/omxPM4Iy85XGQa8H9oTlL0Dhp/X49tQpxDMdau0Wehsc9CM35PTx9KQBExLwbnxqLyIxHxr3UeP6/qmMUF+3t9Q6nR/YZwz7aLiDvquMYNEfGdgva7hxJzRCyqcb4JuX4/LOhzQ0RMrOrzqYI+f42IZ+XGqvfep4j4QY34+rIlsm8EFF3vxIj4Ux1jPB4R5xa0/yE3XkPf85IkSSOVf3GRpJFtJvCBJoz7ceD5TRgXstm5g/WzhkXxtB2BbzRh3EbZHvgo2Qcgn2OISbwaisoCDNXrmjDmUIy1a/RZaM6zMNpdC/xDjZrlZ9GcBXdHjJTSRrLn8t4+uj1O9mHZ74clqJyIOIVsBnu1J4C3ppS2VrWdCSzL9XsWcFEM4hsJKaUAjgf+GXiyzsNuAQ5IKf26xphbye7lQ32McS9wFLC6/mgHpK/3vCRJ0ohkwl2SRr4vAvP67VW/gxhardi+bGJoicLvARsbE8o2/hH4YBPGHYpdgdPJykB8mexr+s3yQBPG/Efg75sw7mCNtWv8Hj4LY90qsvrj/wScDawAbgXuB7aS/T59ELiBrBb44cDBKaX7igZLKT0IzCG7l78HHiGbiT+mpJTWAvsCXyBLGG8gSzDfAnwF2DeldFkrYouIOcC/Fex6X0rpz9UNlQTyP9E7mb2Q4vIu/UoplVNKXyUrGfMB4BLgz2QJ/+7KudYA5wFHA7NSSn2WgEspdZDd7y+T3eMnye75WrL32n4ppaJFW4s09D0vSZIkSRq7mllSpme7j4KF4QbhpWT/mG1WnD9pQIznNim2LuCEBsQ3VPsB3yZLWBTF2YwPQ75e41xD3f6HLME3EozFa/RZaJwRV1JGkiRJkiRJxYYj4R5kM3gHtaBaxRHAw02O8fAhxNdjH7KZeM2IrwycQbZw23DaGXgv2ey+/mJsRsL9vXWcdyjJ2yXAqWTvz+dWrrcZaw/0ZSxeo89C45hwlyRJkiRJGiWGK+EeZMm384C9BhDf3sCFNC9x17OtGkBM/bmwybH+Hnh5A+MtshtwEnA5sHkAsTUj4X7IAM7fiu1Gr7Emn4XGMOEuSZIkSZI0Sgxnwr1n2wpcBrwPeAVZDeRJlW3XStv7gV+Rzc4djpjeNNQbWWU34LFhiPk3wDFk922odgFeC3yV7MOHwd73ZiTctyOrjTvc79N6t0Yk3MfqNfosNIYJd0mSJEnDYri/7i1JaowJwKsr20jQQWPqt/d4EDiNrC53Mx1Z2dYDK4HryWb83g38rbI9BkwkS+hOIyuJsRfZonTPBWZVtj2bHOtQbCRbhO6QVgfSRGP1Gn0WNGZERAz22JRSamQskiRJUrOYcJckDVUAHyarCd1I3wAOA17X4HGLTAXmV7ax6hLGXjI6b6xeo8+CJEmSJI0SpVYHIEka9X4IXNWEcQM4kWyGrYbuYrI6/mPZWL1GnwVJkiRJGiVMuEvSyHRhqwOo093AqU0c/2HgjWRlLjQ09wE/a3UQTTaWr9FnQaNeGoJWxy5JkiTVy4S7JI1Mn6A5s8YbqRt4G1lt52a6AfgHsgUxNTRfpPGlf0aasXyNPguSJEmSNMKZcJekkakLeBPw11YH0odPM3wfCiwF3gBsHqbzjVVrgHNaHUSTjfVr9FmQJEmSpBHMhLskjVz3A0fR/Bnkg3EOcNYwn/PXwKHAg8N83rHmk8AfWx1Ek431a/RZkCRJkqQRyoS7JI1sa8iS7utaHUiVnwIfaNG5rwNeTnZfNDjrgFcDD7Q6kCYaD9fosyBJkiRJI5AJd0ka+W4gSx4+2upAgO8Abyar394qfwH2B77c4jhGs9uBA4H/aXUgTTQertFnQZIkSZIkSWPOQ0A0eJtecJ4Xk5XJaPS56tm6gTOANIT71AwvBzppzT1p9P1dChwPTG3oHerbjmTlgcoNuo7Bbjd6jUPms9C34fo9LUmSJEmSpCEazkTOzsBPmnC+vrb7gSMGf3uarg14G9lM5lYnCwe6rSSrN753w+/KwMwmKxXUTWvuQ7OT0TA+rtFnoTYT7pIkSZIkSaNEKxI5rwfua8J5q7du4Hxgt0HdleE3gWxW7HW0PnlYa9sCLAf+GXheU+7C0OxJFtu1ZLEO130ZjmR0j/FwjT4LvZlwlyRJkjQsRlppAEkajR4CntngMXcGHuunz47AKcCHgD0aeO4y8CvgM8DqBo47nF4CnAj8b1qb2C4DNwNXAUuAZcCTLYxnILYnK1Myg+x+Pg/YHXhWZd/kyn8bYSXwsgaNNRDj4Rp9FjKt+j0tSZIkaZwx4S5Jo99k4E1kCbUjgO0GOc4fgUuA84A7GxLZyPB3wJHA4cAc4NlNOk8Z+DNZHe21wPXA74AnmnQ+aaB8FiRJkiSpyUy4S9LYsj0wH5gFzCRLsD2DbCbmNLIyDuvIEl+3A7cCt5AtUnjn8IfbErsB+5HNat6LbDbznmQzmyeTfXNgAtn9Cp6ewboeeBR4BHgY+CvZPbuj8t//ATYMzyVIDeGzIEmSJEmSJEmSJEmSJGnkcYa7JEmSRq0jLli6OOCMbVvTNUvedejBrYmodY644MpjgnRJrvnJJe86bFpLApIkSZLGoVKrA5AkSZIkSZIkaSww4S5JkiRJkiRJUgOYcJckSZIkSZIkqQFMuEuSJEmSJEmS1AAm3CVJkiRJkiRJagAT7pIkSZIkSZIkNcCEVgcgSZIkNUVEOuKCpcdC6V2RYibwDOAhEteR0jeXvPPQFUWHHXbBla8qkS7vY+QngfXAcLVzYwAAIABJREFUn0jppkjlS698x2FLSSmKOh9xwdLFAWds25quWfKuQw9e8N3lUyaUy6ek4M3AC4FnJuLnv33XomOqey/47PIJE/fsPhHSW4EZwA4J7gm4nLbus5e844jb6rwrkiRJkprIGe6SJEkacxadu2Snwy9cdlmk9ONIsQjYHZgIPJvgHynH8iMuWPbJQQ6/Q2W8A4l4XyqnJYdfuPS6Recu2XsggxzxnSv2mtjd/bsU/BvwCuCZRf2OPPeqPSbu2X0jpG8DhwC7AJMjS9C/n+621Yefv/Qtg7wWSZIkSQ1kwl2SJEljTHlKamu7FDi6j04piC8cef6VBzfmnOmVqa20dP+Lr9uuvv6xXZQnXAJpv157SKnn5yO+f8XUctvWpUX9qkwl8f2IdOSAw5YkSZLUUCbcJUmSNMakeRALEnxlQpT22tpW2i6leBvBxnzHMun9+aPbgm7ghhScXkpxaLkUM9LWrt0PvOfqtuguT29L6e8jcSrweO7QF017fNNJdQY5t7IVXkDPD7G17YvAPrn9QYoztraV9piwYfOUFBwG3E7ilDrPLUmSJKlJrOEuSZKkMSfBOb9912Efq2r64eEXLtufiPfluh6YP/a3Jy1aAizp1Z795/HK9t+Hn79sOik+lzvxUcDZAwh1aSni9Enljau2sNNO5bati0gxD+Cw/7hyF7akk55Ovz/l7CUnLjqt6vWyI86/4lWRJtwKTBnAuSVJkiQ1mAl3SZIkjTVBqetLvVvjBmDbhHtidyJS0YKnh39n2fzUHceUE3NL8OLIarfvUH2a3ieO59YbZIp05ZZ701Htn13YVWnaAPxnZaNtC4si0atETXSXv5pv++1JR95x+IVLLyGwlrskSZLUQpaUkSRJ0ljz8G/feeTd+caItL6g74QFp7e3VTcccc4Vux1+4dKllKM9Eh9KcHDAs9gm2V7TtHqDjEgfq0q295bSvILWx6589+F3FQ/ImnrPrXFlMdmnQ9Xb1cPQT5IkaVxyhrskSZLGmnuKGhNs6u/ABZ9dPqE8oXx5CuY0PqxtPLDk5IU39dUhErsUTKK/t49D7htqUJIkSZKGxoS7JEmSxpjCmexEW3lLKvcuiF5twl7xv2sk239cSunMSV3rb/vlu1+7AWDR+UvfkxLfGlyM0WsGvlSH3h/BwEKgfZjjaLoVHZ0fH8rx8+fMOqtRsUiSJA2ECXdJkiSpIgWHFjSvOfCeq4/77Gc/W65uLJXYO4rSn3Up9TvbPgWPFAz/nD4OefZgo5FGmgjOHOIQJtwlSVJLWMNdkiRJ6hGxW0Hr6nyyHaAcHNjkWFYWtE5fdO6SvWscsV8zw5EkSZLUPxPukiRJUo/E472b+Lt82+HnLzs6wcHNDKV7ElcCG3rF01b6SL7tiPOveD5wTDPj0aj1eSDltqa+dyVJksYzS8pIkiRJFSnFNRHp7dVtAfsfccHSz3dHfGNqacqGjWx+AxFfa3YsS09Y9MjhF155AZFOze06ddEFS9el1H3O1tLERydE90FRTt8CpjQ7JkmSJEl9c4a7JEmSVLFu2vYXAXfm2wM+XUrp/o2x+QmC7xJMIvHdZseTJnZ/CvhDvjnBYqLt3ond5Y2pnJYAzyf4drPj0aBNAd4J/BT4I/Ao2QKoTwC3AdcBFwAnAbOAtqpjz6/0rbViwPKq/T3bj6r2Ly7Yf3UDrqnZruxn6wAe2vaQdE3VfkmSpJZwhrskSZJU8btjD9i46LtLXpe6SpeTai5Q+niKeFuQ9gTe0cx4fnv8keuPPPeqw7pLWy9LiTk1um1IKU4G1gfplGbGo0HZD/g5UFR7f1plexGwP3Bipf0twI+HJboRasHcWYfX0++albfs3VUqf4KI95Cia8qW7d7wyle++IlmxydJklSLM9wlSZKkKle+4/C15Umxb4IvALeQ1VF/ErglwVe6Yd/fnrzosuGK54p3H/LXrntLr0iR3k2wAngY2Az8KYhvtaU057cnLvrhcMWjAZkCXEpxsl0NcNC8GXctmDPzvYn4CsGCTRM3/DAiUqvjkiRJkiRJkiQ11mvoXc7lGuCVwA5kCfnnA28lm9G+qdLnzTXGy48VwIJ+Yqi3pEyj+w2rFb9fu1f7qs5oX9UZK1atPbbV8UiSpPHLGe6SJEmS1BzPL2hbDFxP9q2JTcAdwEVkSfa9gX+rtGsAppY2P9LzcxAn9tVXkiSpmazhLkmSJEnNsa6g7R/IFkndUrDvQeAjTY1ojFqfJr3+qReJfVsYiiRJGudMuEuSJI0+i4Ezcm3XAAePkvGl8aId6Abaqto+BLwd6AD+TLZOQCewBnh0eMMbuZZ3dC7qa39Eua0UpR0TTCwnDgh459M7md70ACVJkmow4S5JkiRJzXEn8HngM7n26cChla3aKuAbwPfJaqOPWylY0ud+SpCym1SwQuqDTQpLkiSpX9ZwlyRJGtsGs8iipMb5LPA6YDmwtZ++c4HvAV9rbkhj3u9aHYAkSRq/nOEuSZIkSc31y8o2GZgJzAFeDOwDHAi9SqB8gGym+5+GMcaxIiC+2eogJEnS+GXCXZIkSZKGx2ZgZWXrsT2wAphX1ZaAAzDhPlBBpE8vmDfr6lYHIkmSxi9LykiSJI0+nydLyFVvjVzQtNnjS+PFbOAC4Dl99NlAtnBq3nY1+uY9YxBxjSXdwL3AxRDzF8yb+aVWByRJksY3Z7hLkiRJUnO0AScCJwC/Bn4O3AjcBawHdier7/6mgmP/UND2F7IyNNXeC6yujNndkKhHgAVzZxWshSpJkjTyOcNdkiSNZTsC7wF+Slaa4TGgC7gfuA44Hdi7xrFTgZvpveDoRTX6vwYo5/puBebX6D8ZeDPwXaATeLjS/yFgbSXmd5Il5PIWF8RVXULh/Kr2IssLjv/RAMavp18iSyIuIbvfW8hmof6E2vekWhvwrkqsDwGbyP4M/x34u0qfYwrOv66OsaXhNoEssX4h2fP+GNnzfg/wLWBKrv9K4JqCcS4vaDsMuJ3sd1vPczCvoJ8kSZIkSZI0KAl4H/A4vROy+W0TWeK9aCLCPmQJ3Pwxx+X67QE8WNDvEzXieytZErq/2AL4XcHxA0m417s1MuG+E/CrPs5VBj5Z495A9iHD7/s4fj3wNky4a+Sbx8CfxWuAZ9cYbzfgjjrGqE64N+IDtMH0kyRJGpcsKSNJksaaBJwLnFRn/8nAaWSzpt/CtrPC/wCcAvwgd8y/A9cCd1bO9z1g11yfy4CzCs73VeDDdcY2Gk0BLgUW9NEnAV8gSyzmE3XbA0uBGX0cvz3ZPb9gsEFKw2QV2e+WlwMvA/Yl+13xDGAXshIwT5Al0VcBl5C9/2t9O+VBYA7wQeAo4IWVscZ8+ZXlq1dPJ0qvSuV0QKTYDaBEegjSNVti828Onzfv8VbHKEmSJEmSNBZ9iOIZ1d8C/p5s9vWrycqb5Pv9S40xv13Q9yqysicfKdh3B8ULGb6noG+QLZh4LNns1YnAi4CPk5WZGcwM92pF51tQo+9Axy/q17N9GdiTLAF/HNlij/k+/1Uw5r/VGO9MsoUnpwBHkpXQKOrnDHdpDImI1L6q88Ptqzr/1r6qM2psj65YueaDETHmP3iQJEkjnzXcJUmjRkQsjt5G1NfYR0OMrRQRxxTcn0YmSHcCPlPQfg7ZwoJ/JCsz8yvgaLJEfLVPU5wo/xDZooTVDiarx/zFXPtmsuT5o7n2acDnC8a+CXglcDHZ7NWtZLXKzyL7gKC94JiR7hzgY2T1qTcBPwS+U9DvwNzrZwAnF/Q7l6w8z72V8a4gm927pUHxShqBIiKtWH3zeWTfDJreR9edI6WvrehYe65Jd0mS1Gom3CVJ0lhyFL2TMt1kJWPy1gDLcm07ki1kmreJLImeL1lwAllJmmofBW6sEVtRMv8D1J6V/TB91zofiQL4UkH7DQVtu7NtKYzDycrF5P3fgrb/Bn4x4OgkjRorVnWeQsS7BnDISe2rb3530wKSJEmqgwl3SZI0luRnTAN0Ao/U6H9rQdvCGn3/BJxI7drKkM1S/+YAYnuQrBb8WPIwcHdB+/qCtglkZXl6zCvo8zhZ+Zgi+W8dSBojrlizZiop5b9B1K8UcebyW27ZoRkxSZIk1cOEuyRJGkt2K2ibTe0646cW9H9BH+P/jKy8SZG7gb5mYu5e0HYHfSfwR6N7arRvquPYXQra7h3EuSSNcpO70rHkvrGUsoVlq60m+xZTtZ1Km7qPa2ZskiRJfTHhLkmSxpJGJK+Lyr702A7Yv8a+PciS++Nd0Ux2GHy99b7+TMfahxWSKgIOq3r5ZET54PlzZ23zLZgFc2fN6eqauDspnUPV74NI2xwrSZI0rEy4S5KkseTBBowxoY99ZwP79nHcjyieZQ/wQEHb89m2hvl493BB2x599N+zWYFIaq0Ec576OfHNhfP2u6ao36JX7PPIgjkz30tK336qMfzwU5IktY4Jd0mSNJZcV9C2iiypXe+2V42xj6d3yZj8DOtnAz+g+O9YRbXadwMOqHG+8WhlQdvOwHNq9DepJo1dT314WU5t/9Vf5yjH2VUvd21KRJIkSXUw4S5JNUTE9Ij4QERcEhG3R8TjEdEVEQ9HxJqIOC8ijo6Iwt+lEfHm6O3OWv0rx7yh4Jh7IqJwxm1E7BgR74mIn0bEnyLisUqM90fEdRFxekTs3c91Li4459WVfVMi4kMRcX1EPFTZd2ll36qC415VMP5HC/rtV9DvKwX9zuor9tzxKSLeFBFLKte/JSLujYifRMT8OscY8v0cQLxn9HHft4+If4nsfbYxIv4aEb+KiKNzY0yMiHdHxDWRvS83RfYe+05EzBrua46ICZV4VlTF86eI+EZEvHjgd2lQfgM8lmubAxxUx7GvBH4BPLdg3wzgW7m2MvAG4M5c++HA4oIxLgceLWg/G6i1wN9OwBk19tVrQ0FbX2VzWmkJvUvSJOCDBX3/F/APTY9IUqvs2PPD5I3c1V/nyVue/EvVy+2bEpEkSZIkaeAiohQR/xwRTxYkRIvcEhEvKxhnckQ8WNB/YR/n/nlB/9ML+qWIeF9kHwL0Z1MlaVrrg4HChHtE7BURqwv29STczyzY96WC8S8r6Pehgn4rC/otqjPWnSJLSNdSjohP9nHfm34/C/oVJtwju+839XH+r1fi3TMibuij3+aIeOtwXHNlvD2i+P3S48mIeEtEHFOwb12tcQfpw/ReHHUdcCawH1myeTJZqZJFwGeAW6r6Pi833g7AHwrG/GJl//7A1ty+LuDQgtjeUzBOADcDx5LN6JxItnDrqcB9wO8KxllcMEav91nFrQV9ryQrZ9NW45h6xx9IHIsK+ga9S/j8a0GfbrI/pz2AKcARwJ9rjNfo95OkFmhf1fl4+6rOaF/VGb++7bbJVe3Rs1X3X9ax5rCn9nV03j/8EUuSJGWc4S5JVSoJxe8DXwGm1nnYS4BrIzf7OKW0GfhuQf/ja5x7V+CoXHM3cEGuXwLOBb5J1eyvPkwGTgMuqhxbj+2AS8iSk3k9Yywp2LcgF2sbxTOL8/12LjjXRqCwXmvOFOBS4Og++iTgCxFxcH7HMN3Pem1Hdi21aoRDloQ9FbgMeHkf/SYBF0bEC/I7Gn3NETEVWErx+6XHVLJn68g6zjdUXyP33JAlzT8OrAYeATaRJbOXAJ8le45rORf4+1zb78kSwJAlxD+T298G/BB4Vq79HODrBeeYAfwXWZ33LWTJ5K/Td/3yel1e0HYYcDvZBwM9iep5Bf1a4f+QfQBSrUT253Qf2e+GK4C9gW8jaYyKv/X8tMPjW/v8Vs6yjpv3LUU67+lD+XMTA5MkSeqTCXdJ2tbHgONybQF8gayu8ySyJOf1uT4TgYsj4nm59vPpXeP5DZUEZd5bKuNU+3VK6e5c2weBkwpiPAfYB5gOvIYsMVXtTWTXV4+5la1IT8L1WrLE1zbHRUR1aYzZZCUx8g7JzZY+hN4zba9JKW2qI9Z5ZAn8r5D9GW0HvK0gtgS8v+D44bif9ZpLlng9CZhGVtrktwX9vkaWlL+R7B5vD7ye3qVDpgAnFxzf6Gv+YuW4/Hhn8PSM5J4E7ykFxzdakF33KcDf+unbn1OA/DcFnqi0ba1qOxNYluv3LOAier+3PwT8E41Z4LUeZ9G77M1ItoHs/XJjP32Op/c9B9jcjKAkDbN4+vd3d6lrRlGX9o41X1+xqvPKUpQ7yL4ZlElc2fwAJUmSiplwl6SKiJgOfKpg19dSSotTSveklLamlG4km6V7b67fVGCb8i8ppT+RzfytNo0sOZpXNPP93FyMO9F7Ji3AOSml96aU/phSejyl9CuyGd/lXL9PR8RAajcvJUuGTyVbDPJ44A6ASjI8XzpiInBg1esFNcbNz2gv6lc0g76Wc1JKH6v8GW1KKf0Q+E5Bv+rYWnE/6/GFlNIFKaUnU0p3kXtPVdkCvD6ldFNKaWNK6VLgxwX9tvmGQaOvOSJ2oXfyHuDslNJpKaX7U0qbU0rLgFeRzSwfDkH2/OwJvINsIdNbgIfJvjnyBPAX4Cay2dJnAm8kK7NyZ2WMOcC/FYz9Pug1e7JMlkR/KNe+kGxmdt4PyGZovxX4HtBZObarEuPNwM+AE4Fj+rnW/jxIdi2nk83Mf4TeHwSONA+Qleo5CWgnuyebgT+R1dKfA/yI4m8ADNcHGZKaKKXSAz0/lyIdWNgp0qmRfUBX/e/azakr5b/lJEmSJEkabpX60nnliHh2jf6nFfR/IiIm5fr9Y0G/3+b6zCjo85dKSZbqfkULsXZVkp5FMS4p6P/eXJ+imuNRObZwsdaqY4sWRP1i1f7q+u3XRlZXvMdHqvoV1SwvWli1KNZyROxV0PefCvpujaqSKDF897PeGu5dEfGsXL9pBf0iIi4uGPPUgn5/yvVp6DVHtlBtkcKFViPiooK+1tzWYP2C3jXc/7OlEUlqiBUdnV96qib7ys6be9qra7gXbh2dtT6oliRJGhbOcJekpx1Q0PZASilfVqPH6oK2acBLc20/B/KLdx0WEXtWvS6a3X5+Sqk711Y0w6szpfRIjRhvLWiruWhrzsdSSl399KlZxz2yZH11zfTLyWbX5vvtAszMjfEgsKbOOB8uKLsDsL6gbQLblvcYzvtZj/tTSvn3ypP0nmUO0FHQ9lhB2+Tc60Zfc1Hd78cqs/OL1PvnqvHtdLJFVvuyCHh1QftPGx+OpOFWJlY99SIxY9nKNa/o/6j04/mzZ5pwlyRJLWXCXZKetltBW61kO/QuKdNj9+oXKaWt9C5vUqJSKz6yWez5uvFdBcfUinF2jRnGQba4Zl6vRTQLPJBSuqmOfp1kpR+qzYusjvtstl2Qs72y9Tikcu3z6f3/o6UppXpLXtxTo72e0iXDdT/rlU+2U7kP+Xr0UPz+y68BUKTR11w0M77WswF9P1NSjxeQfaC3AjgBeB7ZGhrTyD7kOYts4eD8746ryWa9SxrtUnll9ctSSkVl/3o8AfEv8+e89K0ppaIPqSVJkoZNn6UCJEkNcz7wCbZNDh1PljQ6DHhOrv8va8ysb0Td5XpqjhfNGO8lpRQRsZRtF5WcSPZtgX2r2jaQzW6fBCyutO1ElpRfUDD0QOq3F81kh6zGeX+G637WqyixDsVxFvVNBW31jDVQja5bL9VySGWrx21kC/uO9Pr0kuqwcPbsO6++sfOFPa/Lk6Ln2b698t/HSPyZciyftGXCfx1wwIxHhz9KSZKk3ky4S9LTihbaK6zfXpFPkvcomqV8Z0RcARxV1fySiJhHHYul9hPjQNXzu38gC1suYduEO2RJ9OqE+3UppS0R8TuyhQ8nV/UrKsly5QDOPxTDdT9HkkZfc1EpmlrPBvT9TEmD0QVcAHyS4rJKkkapg1826/Z824K5s15Y1FeSJGmksKSMJD3tuoK23aPGoqlks7Pz1gG31Oh/XkHb+4HX59pup/YM76IYV6WB6bXA6BAVJccPAw6qer0CIKW0Ebihqv2NwIzcsX+sUZO9GUbi/Wy2Rl/zyoLxptdaNBXotRiuVOC9wGuBrwHXAv8DPEGWXH8U+CPwE+DDwF7AezDZLkmSJGkEMOEuSU+7HHg815aAj+Q7RsQ04KSCMf5fSqlWKZPL6F3b+gRg+1zb+al2/dHf0DupNCciDirqXC0iXhkRv4iI5/bXdyBSSvcAf8g1v5ze9duLfn45vcugDKSczFCNuPs5DBp9zVeSlQzKK3pung8cM5BgNW6tI/ud+WGyD+/+jqwM1USydQP2AY4lS8j3+laRJEmSJLXKaPsavCQ1TUrpsYj4Illd9WofiYhNZDPU7yeboft1YM9cv/XAZ/sYvysiLgRO6yOMLcB3+4nxc8BXq5uByyPi34EfA3dVYnkG2ezxA8kSUy+p9C9aBHOolpAlwIr01G/v0U7f92DYEu4j+H42TaOvOaX0SERcQO/7cGpErAPOIZuRfBDwLWBKwy9KkjTmrOjo/PhQjp8/Z1b+73OSJEnDwoS7JG3ry8As4LiqtgR8urLVshU4NqV0Zz/jX1AZp63G/ktTSg/0M8bXyBKf76pq2wH4eGVrhSXUTjxfl5v1/zuyGvFFidetbDsDfjiMxPvZbI2+5k8Bh7Pthy6JbIHcxVVtXcC3gVMGcQ5J0jgSwZlDHMKEuyRJaglLykhSlZRSkC1i+s/Ak3UedgtwQErp13WMfzfQV7+iOu9FMZ5MlrT8W50xNtsKsmR5rX1PSSltYts67tVuSCmta2Rg/Rmh97OpGn3NKaX1ZHX7O/rotgF4O3DFUM8nSZIkSdJI5Qx3Scqp1E//aqX8yz8Bh5LNet8VmEpWHuM+sqTxpcAVfdRcL3Iu2WKAebcBy+qMMYBzI+I/yUp9HEa2iOvuwM5k5UD+VtkeAFYDq4CVdczCH7CU0rqIuB44uGB3e422+QXtw1m//Skj7X4Oh0Zfc0rprxHxCuCdwFvJStFMA+4GfgucnVL674iwhrskSZIkaczKL1QnSZIkSVJLta/qjKEcv2DuLP+tK0mSWsIZ7pIkSZKkkebKWjsS7ByJPQl236Y9xbURaWPzQ2uu5R2di1Nwxrat6ZoFc2cePJh+qm35ys5jUuKSXPOTC+bOmtaSgCRJY4IJd0mSJEnSiLJg7qzD++uz4sabZlMqfTmysmgQaUpMiDcv3Hffe5oeoCRJUg0umipJkiRJGnXmv2y/1eUnHnlVgqUAAXPTVn65fPkdU1odmyRJGr9MuEuSJEmSRqWFCxd2BXH6Uw0p7Vea9sS7WxiSJEka50y4S5IkSZJGrR1i66rq15HSm1sViyRJkjXcJUmSJEmj1qZSaTpR3ZJe1KpYhtPCObM+D3y+1XFIkqRtOcNdkiRJkjRqdTHxsG1bYpfWRCJJkuQMd0mSJEnSaBZxEImfDGWI5R2di1Nwxrat6ZoFc2cevHz5HVPY8YlTSqQ3B+mFEM9Mwc/nz5t1TH6c66+/bcdNEzYcl1LpsCD2A54J7EDiYYLbSSyZUG678KB5M+4aSrz9xVzrmKHEt7xjzZtTpB9t2xp/mT9n1gtSSuWi8y3rWPOGUqSf5prvjSceed7ChQu7Ghlfr3iXL59Q2nGXEwPeCswAdgDuSXA5pe6z58+efVt/Y0iSNBgm3CVJkiRJo9aCubOeWiT117fdNnm7dRte36ixV/x+7V5ReuIXkPbLqtZEYb+ISFd1rH3vJjZ+EdKOke8X7A7sTrB/V+r+eHtH51nzZ888vVaiutEaEd/Gadtfsv0TGx8Cdn36wPTcFatumQ8sLzpvKdLxvRoTF+aT7Y2+f1etvHWPMlt/HbBfbtcLA95Pue0d7R1rTooyG4uOlyRpKCwpI0mSJEka1ZavuuVFy1d2nrn9Exvv6j0Le3ASsR1tcQkp5ZO2RCI99XNEWtGx9tyAbwI71jH0ZILT2js6L4qI1H/3oWlUfEe/+MWbge/26p3KvZPqwFUdHbsCR+Wau1NXuqAZ8fW4Ys2aqeXUtbToz63KVCJ9v0QcWcf5JEkaEBPukiRJkqRR5+KLL25b3tG5qH3Vml8muv8nJT4O7Nao8QPmBswt3pueSvS2d3R+EDip1+EpnRPBPltjy/RypNcA920zAulNKzrWfqxR8dbSyPiCtvPpPc3/DVesWTM1f95yeeJbgInbtqZfz3/5zLubFR/A5G6+COzTezzOiO62PTbsuN2URBxGcHukdEr+eEmShsqSMpIkSZKkUWPpTTc9Z0K59LYI3kewFzR3kniCpUGcvkNsXbWB7Xcql7oXQXkewJKVK3dKpM8UHHXOgjkz31fV8KtlHTcfXYpyB9tOfPv0ddfdcsEBB8x4tBmxNzq+hXNn/Kl9VedSYFFVn2mTukqvB36wzRlSHJ/PzJeDc5sZ35U3/GEXYms+eU+Qzl44Z+ZpVU3LVqxZ86roSrcCU3qfX5KkwXOGuyRJkiRpRIuI0vKOzkXtHZ0Xt3WX/hLBmcBew3DqK8tPPPKqBXP3vXrevHkbDpn3kr8umDPzPxfM2feDABNKE48CpueO6e7qmnBafqBD57x0DbAs17zjlkldb25O6M2JL1Kcm+tDSrFNWZllN900o+DbAXc9fPsfftPM+CZO6FoEbJc/dmKUvppvm7/vvncQXJJvlyRpqEy4S5IkSZJGpBW/X7tXe0fn6Ss61t6VgiUEbwTa+jnsrkadP0ptH8sv8FmtFOnAgubORa/Y55HCA1LcWtC4cLDx9acZ8U0rb/05cP82XYLDlq9Zs+dT5+0u9arrHonzjz322O7mxpd98yDnsYPmzSh8T6QSawrPI0nSEFhSRpIkSZI0oixbufbVpcS7gzia6DfBDrAuEv8vlUv/MX/ujBUNCSLxwMLZM27qq0sU14yf3b6qM19N5akDCs7zgkFEV5dmxDdv3ryt7avWfgfiU1XNpVJ3Og446+KLL24DjsuN0jWRru80O74g7VJwzL3OF7JSAAAgAElEQVSFY2X97yseVJKkwTPhLkmShmoKcCBweGWrscCcJEn1KaW4rI5u5ZTid0T6fnlK20ULZ8x4sqFBBHf33yUiDb2G/DOGOkAtzYovSl3np3LbJ6j61nwExwNn7f6CfQ4L4jm5Q3550Jw59+XaRvz9kyRpMEy4S5KkwXgB2YJpi4BXAdNaG44kaRz5YxD/VZrAf8zfd987mneatKnfHpEeHHK+OJr37/Jmxbdw9uw721d1XgEcVdX8kuUda+eVI47Pn7JMuVfd92bEl4hHIj9gIp/8r9oVz3Z+uySp0Uy4S5KkeuwOHEKWYH811P7HqyRJTfK9SOnfF86ZubLVgfSIUlyXIn2gui3BqvlzZxXVEh92zYwvgvNS2ibhDsT7E7w+1/X2hXP2XTI88ZVWFpSImX7Nylv2LqrjHpH2s6SMJKnRXDRVkiQV2Z4suX4msBL4K3AxcDIm2yVJrfHmRPxL+6o1r12+fPnImDyWyr8BHqtuCpizfOVNB/V36PJVa17ZvmrtL5Z23PrcURnfukcug23ro6fgBLK/Qzx9vuD8lFJ5OOLb2jXhSmBDvu/WVP5Ivm3FmjXPhzimv/NIkjRQI+MvKZIkaSS5CnglMLHVgUiSVGUKwRshvTHtuMt97R1rfpq643vzX7bf6lYFtHD27MfaV3V+DvhqVXNKqXT58pWd/05b248nb+Sux3adtH6Hx7c+o7vUNaMU6cAgjgVeAkEpbT51NMa3cOHCrvaOzgsJTusjhC3dXem7wxXfolfs80h7x5oLiLRNzIk4dcXKznVtpa5ztj6+86PstO6g6ErfgpjSR+ySJA2KM9wlSVLewQws2d4F/I5sNvxR/fSVJKkO6bZ+OjybSKdGqdSxYlXnyvaVa0+9qqNj12EJLWf+nJlfI6ULcs07pMTHU7l79ZbJ3Y9s/8TGTeXUdV8KlgTxWeAlYyG+1JUuALr76HLpolfOfGA449vcxqeAP+RDjcTirphwb9px3cYULIF4for4dl+xSZI0GCbcJUnSQHUDq4CzgWOBXYEDgE8Cv2lhXJKkMWL+nJf+XTnFIrJyZlv66hswlxRfL8eEe9tXdf58WceaNwxPlJmUUsyf/dKTE5wC/G04z12PZsY3/+Uz74b061r7yynOG+74jtx33/WlmHAY0NFHtw0J3l4mXTHU80mSlGdJGUmSVI/fA0uBduBaYH1Lo5EkjWkppSD7/87SK69fu/vESfH2CE4GXtDHYROB15UivQ5IwxFnj0q8565cufI/16VJxyY4jGA2Ke0OsTOwHuJvBH9LqfQAKVaXiVWk8sqFs2ffOZrjKwfnlhKvLTjrbQtnz1zWivgOmfeSvy5fvvwVpR13eSfw1iDNgJgG3A3pt+Vy+exDX7bvfy9f2WkNd0lSww3rX0IkSdKoEAVt68nKxlwLXENW573PGYeSJDVSRJTaV689NMHJBMfQR/mzBXNn+W9dSZLUEv4lRJIk5RUl3PN6EvBXkiXhbwC2NjMoSZJ6LP/9Lc8qTeg+Icq8m8Tz8/tNuEuSpFbxLyGSJCnvIGABMJ+sNvv2dRzzBNms93bgX5sVmCRJ1XKz3l9PpWyqCXdJktQq/iVEkiT1ZQKwL7CILBF/CLBjP8f49wtJ0rC7pqPj2d1M+KeIeM+Cufs+r9XxSJIkSZIk9WcSWeJ9MVkpmSjYJElqmeXLl09odQySJGn8cgaaJEmq13bAXOBAshnvBwOTC/r59wtJkiRJ0rjkJ/+SJKmW6nIyPSVlprQ0IknSuHR1Z+fO3V3xqhTpgDKxK0CJ9FA5xbWk8m8Wzp79WKtjlCRJAmegSZKk3j5LtmjqK6gvwf434GpgOdmiqTc1KS5J0jgTEemq1Wv/JYJPUXsNkceBL86fM/PLKSVLm0mSpJYy4S5JkvL6S1Y8CVwPXElWx/0GYGuzg5IkjS8RUWrvWPv9BMfVecgP5s+ZeUJKqdzUwCRJkvpgSRlJklSP3wM/IZvBvhrobmk0kqQxr33VzR9Jqe5kO8DbVqxeuxr4arNikiRJ6o8z3CVJUl6tGe63k81qv5KsfMzDwxaRJGlcWb569fRUbrsHmDrAQzdM2ty21wEHzHi0GXFJkiT1p9TqACRJ0qjxAuBk4GLgIeDPwLnAG4FntDAuSdIYk7onHE/vZHsAfwU6Ktv99P6QePvNk7vf2vwIJUmSillSRpIkDVZPAv5kshIzN5GVnPloC2OSJI0FKRZWvYpE/GuKiV89ZN5L/lrd7ZqOjmd3xYSPAh+i8g3uRCwEvjl8wUqSJD3NkjKSJCnvNOBw4JUM7sN5/34hSRqS9lWddwDPAyBxxoI5s07rs3/Hmi8S6ZOVl7cvmDvrhc2NUJIkqZglZSRJUt7ngIOB6WSJ97OAVdSu7S5JUqPt0vNDd6l8bn+dU1fpnKqXz2xKRJIkSXWwpIwkSaplPU8vkgqwO3AIsAh4NfCcFsUlSRr7pvT8sHnq1H4X6V6/85QHt39iY8/L7ZoVlCRJUn+c4S5Jkur1APAT4N3AnsALKz//BFjXwrgkSWPPEz0/bP/k5ln9dZ7y+Ib9ql4+1pSIJEmS6mDCXZIkDdbtwHnAscBuZOVn/m9LI5IkjRX3PfVTufy1a67547RaHa+//rYd21L6euGxkiRJw8ySMpIkqRE2sW35GUmSBi+lG4iYWXl1QNeULbe2r+w8jxQ3pXLcAxCltCeRZm9KG09m2zJnNwx7vJIkSRUm3CVJkiRJI0q5zKWlxLueakjsCXwOElFKVLX3lri06QFKkiTVUPTXE0mSJEmSWiYiSis61t4M7DOwA7ll/tyZs1JK5eZEJkmS1DdnuEuSpLyPN3Hss5o4tiRpjEgpldtX33wC5fK1wMQ6D9sapfR2k+2SJKmVnOEuSZLyoolj+3cPSVLd2m9cezil+BlQc9HUivXlSG86dN7MXw1HXJIkSbWUWh2AJEmSJElFFrxs5pIodc8i0veBdQVd1kXiP7rThBkm2yVJ0kjgLDNJkpTnDHdJ0ohzyy23THpkY9dLI9KzspbyX6emrpvnzZu3tbWRSZIkPc1/9EqSpDwT7pIkSZIkDYKLpkqSpLwr+9n/DGAvYNeqtmuATU2LSJIkSZIkSZKkMWxv4FtkM+KXAzu2NhxJkiRJklrLr3VLkqSh+jLwUeAy4HU0tySNJGkcWbly5cR1THp1goMhPZNSbFfPcQvmzDq22bFJkiQVMeEuSZKGai/grsrPbwIubmEskqQx4qqVa+aUU/oJ8IKBHrtg7iz/rStJklqi1OoAJEkaoMVkM6irt6tbGlHjjNZre6Tq5xNbFoUkacy4auWte5RT+g2DSLZLkiS1kgl3SZI0VK+v+nnflkUhSRozyqn7w2y7OLckSdKoMKHVAUiSNEYV1TFfCLQPcxyDsaif/W1kC6ROBA4A3lm1b3qzgpIkjSdxVKsjkCRJGgwT7pIkKW/JEI59sGFRSJLGs+dt+zI9DHEdic0Ej+EC3ZIkaYQy4S5Jkhrpd60OQJI0JqSqny568E9/OP7YY4/tbmE8kiRJdbGGuyRJI8fnyRIM1dvBLY1oYAL4ZquDkCSNAcGdPT92bUkfMdkuSZJGCxPukiSpEQL4NHB1qwORJI0BJX7W82P3duUnWxmKJEnSQJhwlyQNxSqyRGv19qqCfh8t6LdfQb+vFPQ7awDxJOBNZDXI7we2APcCPwHm93HcqwrOW72tq4x3DdkM7kVUf9X9aedXHVNkecHYP6rav7hgf60E9hSyxUp/CvwReLTS/wngNuA64ALgJGAW2UKnjdZNdn8vJru/X2rCOSRJ41CUt3wDuA9g8tZ0dIvDkSRJkiRpWJxJ7wRxUdL1soJ+Hyrot7Kg36Jcn1pJ6Z2AXxXs69nKwCdrXEd/Cfei7XfA3rlxzh/EOINJuO8H/GWA53lzjWuXJGlEWnbjzQe2r+p8vH1V5wPtHZ37tzoeSZKkerhoqiRpKJYAH8+1Lci9bgMOKjh2AfC1qtc703vW+0ayWeX9mQJcWnDuagn4QmW8RpQ9eSWwlGz2+MYGjFevnmvNJ/slSRozVqzqPBnKEHFRpHQKwTXtHZ1XpeCmMvGXEmlDX8fPnzvrvOGKVZIkqZoJd0nSUFxLlmzerqptLrAD0FNvdTbZ7PO8Q8hKm5WrXufLnlwDbKojjnmV/34F+DrwMPAGshnn1bEl4P30Trh3AzcAvwFWAA9UxngYmAY8CzgCOCN3LS8iK9lyduX1SZUNisvKLATa67ieviwCnptru5asbM/NQBewB7A/8DrgGGDyEM8pSdKwCjgXgPRUBbcSwYKABYlUs3ZbFRPukiSpJUy4S5KGYhNZ8vqIqraJwIHAFZXXC2oc2zOjvaOPfksGEMs5wMeqXv+QLOn8vly/A2ucp9a5Hq9s/w1MBz6X238UTyfch8PzC9oWA9dXvb6jsl0E7AZ8gvo+uKhlOlnZnQMq4wE8RPaByG/I7o8kSZIkSeOeCXdJ0lAtYduEO2QLaBYl3K8jm40+qWpfT8J9YY2x61GrdvwN9E647042071octx8shnhc4EXk83U36Gfc+dnmzfbuoK2fyC7t1sK9j0IfGSQ50pktfZPI0u6570f+BtwOtmHDnVMOJQkSZIkaewy4S5JGqqipPiCyn8nAAdXtV9OVkLmoKp+XwV2AWbmxngQWFNnDA8Ddxe0ry9om0BWuqarqm03ssVLD63zfNWmDeKYoWgnK4FTXX7nQ8DbyT68+DNwC9BJdv8eHeR5EtnX8d/VT7+dyWrxzwDejUl3SZIkSdI4ZsJdkjRUnWQ1z3evaptHNjN8H2DHqvZ2snriPQn3nrrt88nquVdbSv3J23tqtNdTRmUC2QcBc+o8V6vdCXwe+EyufTrZBwb5Dw1WAd8Avs/AkuGn0H+yvdpJZAn/bw/gGEmSarm91QFIkiRJktQqPyRL5lZvR5DVVO95vZ6slMyhuX7zeLocSfX2jhrnWlzQN78Iao9FBX2DbT9wPrZGnx8B+wLbV/V9T0G/opn11BhzQY2+g7m21wLLyMrIFJ0rv329n3NXm0pWKqaecau3x+i/BI8kSZIkSWNWfjahJEmDUauszIKq1z01xn8HbM71K6rffmVjQutXURmZNcBxlf9uqGrfe1giqs8vyWKfBryMrJzLV4BfkSW+8z4AvKjOsY+ld832VbnXq8lK21Tbiey+SZIkSZI0LplwlyQ1QlFy/DCeLh0DsKLy341ki5n2eCNZ/e9qf6T2zPFG262gbTVZrfm8A5scy2BsBlaS1Vv/GPAa4DmVtmoJOKDOMQ+r+vlJsjr883J95pCVETqHbUvVHIYkSZIkSeOUNdwlSY1wD/D/2bvz+Lqqcv/j32efJC2dKFRAEUFErmihszK00KZJCuVeEUGiglJLW0ZF0Z8Xf8KFU0AvvK4/BFSgNAWpiMisKFAytVhQLumQlsL1IjNFps5D2iZnP78/Tk56snPSJM0ZOnzer9d5Ze21n7X3s08Q4nPWWeslJddsT/lCJGZ+pH1SJ3FS5hnzubIuQ99nMvSdqvYbwHZls9ovRyNJ+/dgfGdGSrpEyTXcV+7g3ivUsUi+Tzfvkb6e/S8lLewkbpWki1vbF6XlBwBAr7i71S9e3vbfIwtiidKRQ5emxyxobDzcW2yC3AaG0itb9u1bc+qRR27teDUAAID8YYY7ACBbdlQk3yzpv9OO5/fiWtmWqZh8vJIbkx6k5JIt35J0bw+v+0aGvoslHa7kRrE7KyZpmpKbp/5B0nmSjlFyOZciJWe3XyTpqxnGvtTNe6TP+v99N+JvSWsf0M17AADQqYWNjUcGUkPqZR5ekn5+/uJlM73FXpZ0p8xvDsz/1G990//ULX5heIFSBgAAkETBHQCQPTsqkqfWb0/5q6QtncQ2q+uCfDbdq2TxOuoKSe9KWi/pLiU3fL2rB9d9IkNfmaRXJbWo/aaxO6NI0mmS5khapuS67c1KftvgVkl9I/EN6nymetSgtPab3YhP/3AhOqsfAIAeCxPB59MOm4vUfHXqoG7Jsi/JdZU6foD9ycATf6ivfy3630AAAIC8oeAOAMiWBUoWfDs7l26L2q/jnu45SRuylVQ3NClZuO5seRYpuexMpdrP0u/KDcpcyC+EZyR9SZnXpc+kKa29qRvx6WvDr+5uUgAAdMbN25acM9fj40aNeid1HAt1Wecj7TAbtOHruc0OAACgcxTcAQDZskHS3zo5N7+bfVJ+l5NJWS5puKSfKLn2+WYlNwtdIelnref+1MNrvq/kWugzlSzUr1L7zUV31iIl15j/ppJLuSyQ9KKSs/Gblfww430lP7i4VVKFkmvPv5PpYp1Yk9buat354Upu2JrySg/uAwBARua2fWmYwP6YatbXv9bXu9rE3DQ5d5kBAADsmBU6AQAAsMtZImlEa7tCUk1rO/0Dg1skDZVUqvYf4F+j5IauAADstPmLlq2Q9DlJCmPh0RNHjFghSfOXvPB5hWH6N85+Lg8ek4XXafs3rl6aMHrY5/KbMQAAQBIz3AEAQNR7ae3OZhFequSa9Ol/S2yVVJWrpAAAexHTkLame9uybxaGI9NiVg/wbZdPGHN0vct/kDb64PwkCQAA0BEFdwAAELUkrX1WD8bdIOmtLOcCANgb+fYlzQYmEmn7ifiRaTFLx4wZ0yxJxU19VqSN7p/7BAEAADKj4A4AAKIWpbWHSjq2G2PuU3K9egAAsiGRamwJggNSbTdLXyqmbd+QIFjdkta/ObepAQAAdI6COwAAiGqIHP94B7HrJf27pLMlhTnLCACwt9mQarSEsS9JUkNDQz952zrtktsLqWZTycD0ZWQ+yEeCAAAAmRQVOgEAALDLeV3SEWnHqc1SX239uVbJWYX1kn4vaXXeMgOwV5pUVXulS9e277WF1dMnnliYjJAHr0tKzmw3u7F+8bJjN7qGShqcCggDb0y1i8yPS9vZ+/18JQkAABBFwR0AAGTyaoa+IzL0AQCQdea+yM0+33rY11xTIiFeXKRlbQfSaW1t9xfzkSMAAEAmLCkDAAAAANjFBI90EdBw4rBhayTpmcbGAyWdnjphZs/lMjMAAIAdoeAOAAAAANilnDT66GpJz3Z23sx/mWo3t9iPJJWkjgNRcAcAAIXDkjIAACDq8hxe+4YcXhsAsIcwM69durQylggelTQm7VTosl+MH3nMb7Z3eb3c/po6evfVl1bkL1MAAID2KLgDAICo63N4bQruAIBuKRsxYqW7H/v0kuXj3PUZM9/aEgbPlI055pX0uAmjhz9WqBwBAACiKLgDAAAAAHZJZhZKerr1BQAAsMuj4A4AAACgg8m3PN4n0a/kyy47Wa7RMh0saV9JayW9a/K/S8HjCQ//XDuj/L30sWVVNacEsid2cPmNkjZJ+ofMlrqFj9ZMLauVmfcm5/Kq2mtNurJ9ry2snj7xxC/Oeqzfltg+3zbZOS79i0lrXVost19Vz5j4eCp69KyG4v1ja8+T7JuSjpI0QNK7MtWFod9UO6N8WW9yBAAAwJ6NTVMBAAAAtFNeVXd2S78+b7jsd5K+JdMxkoYoOWHnI5KOdtmZLp8TmB7diVsMkHSQpLFyv8RCq66YU/ts+azqQ7P3FNtNunPeJ7bE+j0r2Q0uDZPU16WPSjpV5n+umFNzs9xt8uz6Q/aPrVso2e2Sxir5zH0kHSbX1MDs+fKqurNzkSMAAAD2DMxwBwAAUTWFTgBA4ZRX1d5o8svyf2c7zmJWe/z9zw77a+UJTdm7ru8TJooeNdPwzkPs0oo5ta+2mE2VdhAnlZh8TvmdNX+rOa/81ezlCAAAgD0FBXcAABBVUegEABRG+ezai0zKVGx/0c1mBtua568Khqz5SGzDYaHCMyX9MNN1Yq6Em54z15MW+IIW03uxrYkPT3jvrx8u/NjYgUVFsY+2yCeZ61oll6lJ+fTAdVtmSLoli4812kxbJc1o3hrcV1TUsr/FgtmSJrUPs5uSP/S8EsH5Gwf3+fvA9ZtPdtlvJfVLC+xroZ0v6UdZzBEAAAB7CAruAAAAAHTanIUDm3zrdR3P+NJ9rO9Jf5w2bkNa5z8k3TBhVv2ckqLwB9ERT80or5ZU3aE/+WNd6+vvFbPrBsv8mnZBpsnKbsFdcvtJ9YyJVa1HGyfdUTvTg2jBXZK0LVGkL9dNK13ZevxoeVXNfSY7LxI3Lqv5AQAAYI9BwR0AAACANmvbZJP2j/a7+XcixfY28y8o/VDS/+3smhV31o23hJ8emkYH0pGeXLt9QNrVO4xx+WE7kf6OJJqLbHZ6R99Yn+VNvjVT7B/qppStTO8IPGj0yF6ullz/HQAAAOiAgjsAAAAAmcKxkkU73685r/wZTevZtSbdNu9ALyn6nUKf6Ja8asfSeqcG9uxuXXC9O39q6bvpXX88b+zGijl1oaSgXahrcXR4GGhtpN4uT26kCgAAAHRAwR0AAERd38vxrGsM7Ibcg4MsWhZ3vSaLlpt3bEK8vigsCp8w16hs5rfTTO927DNXVW2TpP7tu7UyGhooLPboBxEAAABAJyi4AwCAqMt7OZ6CO7AXK/qEn9FJsf2+wOz6kpZNLz92wRc3S62btJpuzW1G1tTJiQ4fJJh7h1h3o9oOAACAbqPgDgAAAEBm4XvyDkvKHC5368ksd3NNzNDdOPbtv5wTj8fD9M4g0KHeo/nzAAAAwK4t6DoEAAAAwJ7OFTyTofPAijn1J/TsQn5ght4l0WK7JIWusT26NgAAALCLo+AOAAAAQP1U8oSk1dF+d79lwq/qB2QaUz6ret/yqtpr23Wa1kXjTPpMtK9idt2pJp248xkDAAAAux6WlAEAAFE1XZwfLOlgSQdq+98Sz0jqbJ1kALuBP04bt6F8du2V0TXVzTSquE/4t/I5ddcE25rnrwqGrNmveO0ngkTwb27hjyR/Q9J/bI/3he72rfRruHT8pKra6xLuv+gf9N3cpK1nyv2m/DwZAAAAkD8U3AEAQFRFN+M+KmmGpCsk9ZX0NUlv5yopALlXM6Pstoqq2s9I+m7k1FBz/70XF2l/rZNCk5tLMrUW3NtsGNjv3gHrm66U9Mn0fpeuCMyuaPKtqY4mBbpLrqm5eh4AubVg8bLebrSe0fhRw27IxXUBAMgHCu4AAGBnvSvpWknvSZol6TFJYyVtLmRSAHqnenrZ9ypm1zQosP8nV6b12Hfor5UnNJXfVX2atQRPyPTxTsLWmfs3XHaIRMEd2F256/ocXZqCOwBgt8Ua7gAAoLfua/05QtIlhUwEQHZUzyi/p2jT1kPlOlvSr01aJukDSS2SPpT0gskfMtm00HV6dHzN1IrlYYkPN+knklYo+UHcRkkrTPpZQhr+1Pnlf8rjIwEAAAB5YYVOAAAA7PYOlZRaUmKZpOEFzAUAAOTJ/EXLPBfXnTB6GLUKAMBuixnuAABgZw1ScgmZ2Wl9RxQoFwAAAAAACo413AEAQNTqLs6bpMGdnNuQ5VwAAMCuq2bHp62v5OPSOj5Qcg8YKbn5+gFpsQsl35Ld9AAAyD++pgUAAKJ68/XwJySdmq1EAADA7qnmb8sPKir2RyUd6+Y3hoH/vGzEiJXpMfWNjYdYi31f0vck/S2wli+dNGrUBwVJGACALKHgDgAAonpTcP9XSY9nKxEAALD7aWhoKN5oJQskHe/ymaWjh8d3FF+/aPl1Jr9CsoW+/sPS0tLSlvxkCgBA9rGGOwAAyJZbRLEdAIC93oagzzRJx0uSEkW3dxVfbM23Jls+TgP3/1YOUwMAIOcouAMAgGz4XusLAADs5QKF30i1m/YrWdNVfPO6/dr2jzGzc3OVFwAA+cCmqQAAIKqyi/N9JR0iaaSkL0kqkfQtSQ9KWtn5MAAAsDdwt6NS7b4bmo6TtGBH8TZw0/Fph0d1GggAwG6AgjsAAIh6oAexB0v6g6Qxkh6SdKKk5lwkBQAAdhv9U43AddvChhWnjBsz9M1MgbWLXzxM3nJrWtfAnGcHAEAOUXAHAAC98Y6k8yUtlnSspKmS7ihoRgAAoNDekfSp1vZnWyzx0vxFyx6WaYmFeleSPNBH3TXKvOUMSfukjX0738kCAJBNFNwBAEBv/W9a+1xRcAcAYK9m7k+52YVpXf0kfUOub7i19rhkGcZK9lSu8wMAIJfYNBUAAPRWRVqbdVcBANjLhVb0/yRt3Ymh22KxxM3ZzgcAgHzK/IEyAADYm53fjZhtkgZJGi7pa0rOXJOkLWr/tXAAALAXWrBo2fku3a7u1x3c3c8vHTO8Kpd5AQCQaxTcAQBAlPdi7CuSPp2tRAAAwO5rQcOys910q6R9uwhdZ66Lx48Zdm8+8gIAIJdYUgYAAGTTgkInAAAAdg3jxwy7t7jI/8VkcSU3WE+knU5IWizX1YG1HEmxHQCwp2CGOwAAiNrZGe7bJI2W9EIWcwEAAHuI+vr6osQ+HxkiSbGmD1eVlpa2FDonAAAAAAByzXfi1STp7EIkCwAAAADArqKo0AkAAIBdzqvdjHNJ/5T0jKRZkl7LWUYAgD3OpKraK126tn2vLayePvHEwmS095hUVXO6yx6JdG+snl42sCAJAQCwB6HgDgAAoo4odAIAAGD3tWDxsst7M378qGE3ZCsXAADyjYI7AAAAAKBXKqpqO+z/4R6W1syomF+AdPJub3/+KHdd38tLUHAHAOy2gkInAAAAAAAAAADAnoAZ7gAAoCuDJZ0i6QRJB7b2fSBpoaQnJa0rUF4AAAAAAOxSKLgDAIDOmKTvSbpKyaJ71LclrZE0U9ItSm6iCgBAtzw1vew6SdcVOg8AAIBsouAOAAAyMUl3SJreRdx+km6SNFTSBaLoDgAApJrOTpi0n5sOkeugdv3mz7hbU+5TAwAgt6zQCQAAgF3SRZJu3Ykxt+cgFwDYo5RX1V5r0pXte21h9fSJJ35x1mP9tsT2+bbJznHpX0xa69JiuRI9HnUAACAASURBVP2qesbEx1PRo2c1FO8fW3ueZN+UdJSkAZLelakuDP2m2hnly7rKY8Jd9YOLwvCbck002XDJh0jqL2mtSSslPeduj45d+fST8Xg8jI6vqKqdra4/mI26r3p62dclaVJV7ZUuXZvpfUier/may34XGf/G2Lf/8qlM+UhS+Zy6M839wXadrpXNK4NPzo+XtkhSWVXNKYHsiR3kuFHSJkn/kNlSt/DRmqlltTJr96Fyb58/3eR7Hh/U3NTnnMC8TLIRLn1Eyd/phya96rJqTyTm1FxQ8WZXN5gQry8qPiQxTbKzlfxAfIBJb7v0hGKJW6qnTnp5UlXN6S57JPrc1dPLBvbweXbagueXjlQQ/JdLZZJk0qKwyE8vHT787XzlAABALrBpKgAAiOov6ac7Me56JYsDAICdMOnOeZ/YEuv3rGQ3uDRMUl+XPirpVJn/uWJOzc1yt8mz6w/ZP7ZuoWS3SxoraYikPpIOk2tqYPZ8eVXd2Z3dJx6PBxWza35QnAjfNtctJp0u+eGSBkmKSRri0jCXZsj8z88ccuLysjtqPp+Ht6Cd2OZtjyi5Z0i6w/76iXHjOxtj7ud27LQ5qWJ7Nw2QdJCksXK/xEKrrphT+2z5rOpDe3CN7nG3itk1l7Rs6fOWmW512ZkuHSFpXyV/Fwe5dLzkV1ks+N+KqrqZ8Xi80/8ff/Kspz9WfEji+dZ/Nk5S6z8brdf8thKxJRWzazsU/Ath/OdHLAnXrzrFpFpJcmm0Neux+vrX+hY6NwAAeoOCOwAAiKpUxzXbF0WOl0hKRPr2lXROrpICgD2b7xMmih6VNLzzELu0Yk7tpS0W/knSF3ZwsRKTzym/s+ZT0RPxeDxY+PGT5srsZ0p+wNodnwsCe6Zidt2p3YzPiicuPXWrZHdF+0O3jkV1SZPvfPoASZMj3QkLmqt6n40dZ7Gg9vj7n92n99dq5W6T5tTNktkvlfywoyt9JL9q4SEn3Sv3Dt9WnzR3Xv8w1lwr2YgdXKO/THPd7eSdzjuLSktLW1w+s63DbEQwcP0FBUwJAIBeo+AOAACiytLaGyWdKGlMJGaUkrP/blP7ddvLBADYGaPNNFTSjOatwUBPhIdJeqpjmN0kabhMzysMRm4ctE8/k39Z0uZIYF8L7fzo6GcOOfGHZh79cNRN+kmRB59Yndi3JAz9C5L/LRJTLPP7T7mr/pOpjurpZTOqp5dZ9fSyjEuVuoelqfNprx7Nrg5ksxXZH8SlMyfNndfhw4JEouXrkooj3Y8/dd7Jb6V3xFwJSc+Za2ZgPjEMfKg1txw09u2/xDwRDo6ZHeWmSyWti1zr0wPXbZmROujt85ffWfddl2ZEh5l0myWCz3oiHOyyf5P0TnqAyb9aMaf2hx3u1xz7qaTPRrtlfm1zLPhY0eatfc1VJulVmS7MlHMhDPDmdh/qu9nXCpULAADZwKapAAAgalRa+5eSFnYSt0rSxa3ti1p/jsxVUgCwx3P7SfWMianZ2Bsn3VE70wNNyhC5LVGkL9dNK13ZevxoeVXNfSY7LxI3Lv1gwl31g5UIf9zhttJN1dPL0teUf37yPY+f3NLU50WZPp7W3z9sScyUNKWHT7bT5k0v/cek2XW1bl6e6jNpoG+NfVnSPemxbh2Xk3HZrGjfUzPKqyVVd+hP/ljX+vp7xey6wTK/pl2QabKkW3bmWdKVz6re11xXd8zXb6ueXn5JWtefT55Td2rovljtJszZFSdXPVk1b/opqyWp7O6aIdpmMzLs0nZL9bTyq9KO6ybNnneKW9GLknaJpVu2BMHg9h+p2KcLlQsAANlAwR0AAEQdmNb+fTfib9H2gvsB2U8HAPYKieYim53e0TfWZ3mTb80U+4e6KWUr0zsCDxq9/Z6esuT6722KW8LJsg5Ll7hZ4mfRGzzxjVPXV1TV3CHZzPT+0OzLZ91//4wHKiu3df1I2RLOkqy8XZfZuUoruJ98R93QUD46MvDN/QZ9+GRnV624s268Jfz00DQ6kI705NrtaXuReIcxLj9spx4hIojZZO+4fFvCi3VVNHbetImNk2bX1aV/6CBpkKvka2rd4Dy2TeVu6rDcjSfCG6N9T804+bWKObWPyLVLrOXeouKy9u+1DylYMgAAZAFLygAAgKj0Ysyb3Yh/I63dL8u5AMDewfXu/Kml76Z3/fG8sRslhR1CXYujfWGgtR0vqT7tOkwnRGNMeq962qR3ov3Jc7YkQ/zA9RuHHJ0pPldWhYP/YNK7ke6yybPrD0kdhIE6zG43afYDlZXR/UY06bZ5B1bMqa1V6PPd9D2TTmzdnLY7G38P7PEDZOCysRm6l9VOKV+VMT4IX+zQZ17admAWXfpNktbWXFCR+b/jrsbuZZoH7uNkeiDt9WChUwIAoDeY4Q4AAKKatH0N3E3diE8v4KzOfjoAsBewDgVlycxVVdukyOamZloZDQ0UFnuG9UTacR0YDQldGYvtkmSBVnqHcr/kroN2fKPsWnTBmOaK2XV3yjx9OZygxcJzJN1w1v33x9au83Miz9bilrgzeq0J8fqisCh8wrzd8mn5l+F3IWlkRVVtx2n1yfiOXaHaNsV105AMMR3+OUnT6e893yaMHsYmqQCAPQoFdwAAELVG22e57y/pnzuIHS7pjrTjV3KVFADs2aypkxMdyqjm3iHW3bqotu/eYkU2O5HwH6n9t7TPlXTD2g1DyiJrzUuux6qnd5y5X/QJP6OTYvt9gdn1JS2bXn7sgi9ulqTy2bUXmSWXbMk2N3PLVEXvATPtn6V0cq5+yZLB8uAUC+0ENz9QkgLZB5It3OZbn6wYMya6QS0AALstlpQBAABRa9LaQzuJuVlSjaTF0vYZdq19AIBdken9aFdgOrizcA8jRexWoYcdZ+Pn2JNTS1+XNC/S/bmKOfVjPLSOm6V6x81SJclcEzN0N459+y/nzJs2sTFVbJekINChvcl5RwL3Dr+LndA2gc5cmZaiyfj7a9Xp7z2b3N3mL1p2mYWx18ztdzJ9x2RfNdlXXfq2y+8rtpLXFjQ0ftfd9+gPjQAAew9muAMAgKj30tpjlbmIfmmGvq2SqnKSEQCg91zPyvTt9l06qGLOUwdnWsfd5SMVWffEpQ37DVqzIseZZmTyO1w2uX1C/m0z/3Ik9NVx7zxdnfETYPdMS7ksicfjHRbPCV1jc1YBNn9Wsu9EehdVTy/LtBZ719wb1PFLDoPLZ1Uf2sk67iN26j49SsltwZIX7pA0vYvQ/dzspgWLlw919wvMrHdT/wEAKDBmuAMAgKj0TfLO6sG4GyS9leVcAABZ0lwUPCEpunSHSbHvR2NPm7NwoGQzov0me/iBysptGS6/uWNXLKtLnmx7O/YneXRdcp+iyIbd7pqdqYAuSbIOzy+TPhPtq5hdd6pJJ/YgvR49/7ZY7Empw0a3o8rnVI/r6kbls+uPq6iq/ePEqtrDUn2JEtVkysFiQYff7aTZ8w6XdHpX9+mtBYuWXSj3rort6WbMX/IC67kDAHZ7zHAHAABRi9LaQyUdK+m5LsbcJ2lmzjICAPTa/Kmlayuqan4q2Q3tTri+P6mqdkuYCO/Yb781765fP2REk2+5WbJDIpfYFItZvJPLvyHps+kdZn7xpNnzluy777o3H6isTPQ6/3hpS0VV3RzJr9pB2DaX39XZSTNf6G7fSu9z6fhJVbXXJdx/0T/ou7lJW8+U+009TK9Hzz9/aunaSVV117j8xvZDgicqqmp/pTC4Lwi2vhlsDjeFfQbsnyjeNlRuY81VKYWfk6SSWND2bbPaKeWrKubUVMkt+g20S8urajeYJW5rDopXF3linId2q6S+PXy+HpnX2NhfLfbTno4z9+vrV6y4p3To0I25yAsAgHxghjsAAIhqiBz/eAex6yX9u6SzJWWeTQgA2GVUTyv7L3f7baTbXLrCYsEba9cP2RpKz0l2XCSmWW6VrWupZ2BPZOgscyt6de36IS0VVbVeUVXrFXPqd27JlNRdguYqSZ0X712P1s4of6+z0xsG9rtX0usdh+mKwOzdJt+6Xq675CqRqdPCfYbMevz8T00rvUkdl2IbIOlyBeGSUMWrWvr12RLGmt+x0KrNFZf0uU4zKE78WNJL0W6TrpTHVhYnwiYLrVrS4XLd3v1n67k+LVYpaXC7RNp/oC8lv1EX/V3uG2xJnJPL3AAAyDUK7gAAIOp1SUekvb7X2v9q62uxpAckXSzpcEn/JYn1VgFgd2Dm41Y+fa7MfyCpu7OIV8iCE6pnTHy808s2N9+gDIXsbHvqvJPfktRpHjK7Y0fj/1p5QpPHwtM6Lk3Tzjpzr5T0393Na6ee38yrp008X/IL1X7D8p3y1LknbwoSxWXuWryDsM1m/i0zj25Am1UulaUdbnQPTxw/eli7D1smjB42qqWl+CCZ3aa0vyPc2o0FAGC3Q8EdAABk8mra67XWvlQBfrSkSkm3SVpdkOwAADstHo+H1dPKb/REeIhL35HrEZNeUfJbSwlJH0hqdPM7zHTq2Lf/Mqx6Wmn020/tPHXRye+XbCsZZa6ZShaqVylHH8a6bFYnp16unlZa19X4mqkVy8MSH27STyStUHLt842SVpj0s4Q0/Knzy//Uk5x2+vnNvHp6+ay+ic2HyDRV0j2tOX2o5O9ivaQ3JF8q83lmut7cz4rFgsMzfdtg3gUn/bNlZXCsuV0g14LW62yV9A+X3xozG/XUtPLoNxyyzqRR2x9RvywdM2JhprjyYz+7asKoYy6W2fYZ966Ruc4PAIBcytmm6wAAAAAAYO8zf9GyDyUNkSQPYiNLRw5d2trf9iHEhNHD2uoR9Q3LjjJrWw5n3YTRw9otRwMAwO6ETVMBAEBXhkiqUHK22gGtfR8ouRZrjZKz+AAAAFIGpRp9mvRmV8F9tm18Y1ufAanDfrlKCgCAfKDgDgAAOtNf0k8lzZC0TycxmyXNlnSFpE15ygsAAOzamiQVS9LaA0q6/PtgS9/+JwSpue/GcnUAgN0bBXcAAJDJxyTVSvpsF3H9JH1X0iQlN0j7Z47zAvYK8d88eLqHeiTSvXHmlK8MLEhCANAjvkayQZI0YF3z/trB3wd1i18YHni4fbNb1yu5zw8AgNyh4A4AAKKKJD2urovt6T4r6U+SjpXUkoukAADAbsK1RqbDJCkRtAxVhoL7/MWNN5vbUPewVFLQdsJUk7c8AQDIgaDrEAAAsJeZJmnETowbJWlqlnMBAAC7GbPgvVQ7cBubMcjtUk9+Oy69LrHVWqwqx+kBAJBTFNwBAEDU2Z30r5W0QtKLre2ejAUAAHsL8yWppruf1f1xumH8F455Kyc5AQCQJxTcAQBA1NFpbZd0s6TDJO3Xem5oa/uTrec8Lf6Y/KQIAAB2VaF8UduBaWhdQ+OxXY+y+8aPPGZmDtMCACAvKLgDAICofmntayR9T9KbGeLeaD13XSdjAQDA3sjChvTDwOzHO4heL/m/jx919NlmFuY4MwAAco5NUwEAQNQ7kj7V2r69G/G3S/qP1vbbOckIAADsNkpHjnz9L88vOyJ1HJZ46ttwr7b+XCvTKwq9vmRb0e9POGHo6vxnCQBAblBwBwAAUfMkXdTa7myt9nRr0tpPZj+d3Vf81w9d6ebXtu+1hTOnnHlivL6+KHxr1VRzO1fSUSYf6KaVCvWUWfDz+JQz/rfH17zrrr6KDbpQ7l9z2RGSf8SkP8SnfOX0Dte5555BYUvfc4JAZXKNkOkjcg2Q+4ey4FV3r7YgnBM/tzLTtxty93x3PXyKB+ETnd1T0kZz3ySzf8i1VGaPxs89o1Zmnil4V3q/2q5VX18UvvnhNJOdbcklmgZIetulJxKhbrlu6lde7uoaALCrO/Hzw16N9k0YPeyITLEAAOxJWFIGAABE3Sxpc2v7hG7Ej239uUnSL3KS0R4mPvfhA/XmqvnmukPycZJ/xKU+cn1Kpgtd4fL4rx86vyfXvOLORz/hwcC/uvvPXTpW8o9kDHS3q+Y+eIkn+r5lplvddaZLR7hrX5dibnaQy4+X6Sp58L9X//rBmfF4vEd/M+bi+dIMSOaosW66xOXVV8996Nn43PsP7clFCvV+/fg3D33M31z1vMlul3SSS0Nc6uPSEZK+XRRoyVW/fvDrPXpHAAAAAOwyKLgDAICov0u6QFJC0m2SDt9B7OGSbpXUImm6JGbmdsn7uod/8O0fVGRSEprfHp/70NnduaJJ+xTHEo9IGtHhbnLbfuAWn/vQLHP9UtKgLjOV+sh0lQ4/+l552nV2PCrrz9cNx7kHtZfdf/8+3Qku1Pv1f+bO7V8Sem2m+6Zdo7+Z5npCJ3fnWQBgV+TuVrdo2ejUq37Jig7/3lvQ2Hj4/EXLps5vWH5pXcPyf3385Zf7FCJXAACyjYI7AACIOkvSVkl3S/oXSS9KulfS5ZK+2fr6kaTftZ47sjU20Tp2Ry9IY1w6Vq5rmgM7ePW6fn0t9FKTXkoPMskkvzU+9+EDu7qgy0e7fHSmc+bWVviN/+bh77o0o/1YuZlus1Cf3bIlHOxu/yb5O5GYr8bvfviH+Xi+sEgJk54z+UyXTbRYONQsOMheeyG2ZUs4OBGER7nsUjOti9z30/tuDmaoGwr1fvVXv5+69NkO15Nda2H4sdXr+vU1C8okvSrThd15FgDYFS1sbDwykBpSL/PwkvTz8xcvm+kt9rKkO2V+c2D+p37rm/6nbvELwwuUMgAAWcMa7gAAIOr+yHFfSV9vfXVmWuurK92cJb1nC0w3xad85eq0rvlX/PahyUUt/qKkfqnO5LIlfpGkmd25rkm1icBnxjb3XbSt37Z9i1zlMh8jSZfPun9fd7+64xi/LX7uWemFkD//x28ePjUIw8VKm5zh5lfEq+6vik+v7HJju9483zXfPKNaUnUnl17X+vr7VXc/MNhk16Sf9MAnS7qlq/xS8vl+/d+7Hx5iHs6ILjQfSLfEp5x5VVpX3ZVz7z8l5sGLSv5vDwB2O2Ei+HzaYXORmtv+fVq3ZNmXFOqqDMM+GXjiD/X1rx1VWnr4ltxnCQBAblBwBwAAyCOX3AK7Mdr/k3POfCN+94MPefIbBG3M/TR1r+Beo0OHTL62tLSl9XizpN+0vrTPPjbZXYPbXVtKbFWsQ9Hj2m+e0Xj13Q/WSSpP6x6kYvuakksI5fz5/mPu/eOD0E432Wg3HankxqIDdnRvcztsR+cj8vp+FcvLXeq45I2FHd6r686tfC1+94OP+I4/5AKAXZabfyG1Qpe5Hh83elTbN4FioS7LuMt1MvowG7Th65LuynmSAADkCEvKAAAA5JHJVsW/cebbmc6FZo0d4k3D4/X1XU6SsDD8YXx78bgDd8u0pvqy/5xyxqpOEn2xwzWk0i7z6OXzxec+fODVdz9QG3gwX2bfc9OJkj6qLortrfkN7Cqm7b55fr9MyZnzEWvj51a+melyobzDewUAuwtz2740TGB/TDXr61/r28UeH5Jpcu4yAwAg95jhDgAAkFft1/tuJ/R3oovuuBSzt9bsL+n9zoaZ+3vxqZVLu7hxh7XgXRp59d0PZp5omKnX7VNd3EO9eb54fX2Rv7HqCZmN6vo+O68Q75fJhngkyKSVnScZvCPvfA4oAOzKXDog1U4EiedSbRu86RiF7eoQP5cHj8nC6ySd0Dr46LwlCgBADjDDHQAARK3J4Qs54GZvdRVjmUvCPWPav9fX2JE3Vp0hU8diu9t9YRCMsC19+s+c8hWbOeUr5q6Ld/Y2e8z7BQC7KtOQtqZ724eLFoYj02JWD/Btl08Yc3S9y3+QNvrg/CQJAEBuMMMdAABEUSTMKeu8kBDYwdFZzSYl9In9utio1LqxuZy/n4U9a7vxt2Mvns9sYrTObVKjXl9+zrXxeNiu33Rod5POkGPe3y+Xd1iKxqWPd3778GD2GAaw2/Ltf0sMTCQ2pZ04su3fba6lY8aMaZak4qY+K1r22ZYK6p+vNAEAyAUK7gAAAHnk8iHxex46JNM65+Y+okO8q3HmDtYa7zbTs3J9p32XLYpPOTPT2uI7rXfPFx4YLTK7a8nMSLE9eS2N9VzWo7P8frmswTpOmh8cn3v/oZnWcTcPRshYUgbAbishqViStgTBAZLekSQ3+1zavwpfSTWCYHVL2lYdm/OWJQAAOcCSMgAAAHlkknnCL4v2X/Hbhw4z6cxov9v2zeZ6JVH0pKS16V2hfFR87v3juhoav+uh4+K/fvCPV/z2ocO6iu3N87nbug7XM/tMh3zmPnhq62aquZPl96tZVqNMRSQPvh/tunLu/YfL/PSdyhsAdg0bUo2WMPYlSWpoaOgnb12nXZLcXkg1m0oGpn876oN8JAgAQK4wwx0AACDPXLosfvdDm9RSdPuqTcWr9tu36QRr8Vtd2ic9zkzrtrUkbs3GPeNTv7z2ql8/eI2Zbmy7vmTuwRPxux/6lcLEfUrozVWbB2wauF/T/iWhhobSWHOvdPPPSVLxtuDSXD6fB7bQ3L/V/lp+fPzXD163raT4Fy1N2tyvuOVMyW/q1ZvRDdl+v/5zyhmrrp77YJVc7d7DULr06rkPbLDmktsUrF6tYNA4ud/qUt9cPyMA5NDrSm2canZj/eJlx250DZU0OBUQBt6YaheZH5f2nZ5ONwkHAGB3wAx3AACA/GoIZH9z+X94UfPK/ffdvMXkdZKOSg9yySW7+D/Pq8zaTL9rppx5k2RVke4BLr/cg2CJFwer9t9385bi0N9xebXJ4zJ9roe32enn29A3ca+SRZp23HRFcXPzu/sUNa9397vkKjHZXT3Mq8ey/X5t0uYfm/RSep9JJrcrvah5pQcDm1xe7dLhct2ek4cCgDww90Vph33NNUVS+pJcXlykZW0H0mltbfcX85AiAAA5Q8EdAAAgr2yLzE436ZlOI6Stgfz8+Lln3pvdW5vPPPeM811+ocnWZPXa22+y08/388rKpjAMTzNpZadjTeskr5T5f2cz605ultX362fnnrtpW2Blci3eQdhmd/+WxTSvt/cDgMIJHukioOHEYcPWSNIzjY0HSmpbRsvMnstlZgAA5BoFdwAAgDyLn3vG+zp0yAQzXSTZQkuuV7tF0j/MdFtLqGPiU86KzqzODjO/ZspZs7Sl5BAzmyrpHpNWSPahJTe5W2/SG5KWmjRP0vUmO8vC2OHxqV9+PdfPd+3UyuVbFQw310+SeWmzpI2t7Z81x2x4fMpZf8rGW9EtWX6/fvrNM/9phw051twuMNmC1utslfQPyW9NBOGoa7511m/z9nwAkAMnjT66WtKznZ0381+m2s0t9iNJJanjQBTcAQC7Nyt0AgAAAHuq+K8futLNr23fawtnTjkztxt+5sme/nwAgJ1Xu3Tpx2OJ4FG1X0omdNkvJow6+jIzc0mav6jxi3Jr27fi/Vf/5+HKyspEvvMFACBb2DQVAAAAAABkVdmIESvd/dinlywf567PmPnWljB4pmzMMa+kx00YPfyxQuUIAEAuUHAHAAAAAABZZ2ahpKdbXwAA7BVYwx0AAAAAAAAAgCxghjsAAAAAAMgad7f6xctHpY4tiCVKRw5dmh6zoLHxcG+xCXIbGEqvbNm3b82pRx65Nf/ZAgCQXcxwBwAAAAAAWbOwsfHIQGpIvczDS9LPz1+8bKa32MuS7pT5zYH5n/qtb/qfusUvDC9QygAAZI0VOgEAAAAAALDnWLBo2Tku3dN62FxkLZ8cN2rUO5JUt2TZl4JQj2Ye6W/4+kFHlZYeviVPqQIAkHXMcAcAAAAAAFnj5l9Itc31eKrYLkmxUJd1PtIOs0Ebvp7b7AAAyC0K7gAAAAAAIGvMbfvSMIH9MdWsr3+tr0tjdzxYk3OXGQAAuUfBHQAAAAAAZI1LB6TaiSDxXKptgzcdI6koLfTn8mCipGfTBh+djxwBAMgVCu4AAAAAACB7TEPamu4r29phODItZvUA33b5hDFH17v8B2mjD85PkgAA5AYFdwAAAAAAkD2u/VPNgYnEprQTR6bFLB0zZkyzJBU39VmRNrp/7hMEACB3KLgDAAAAAIBsSqQaW4KgbXkZN/tcWswrqUYQrG5J69+c29QAAMgtCu4AAAAAACCbNqQaLWHsS5LU0NDQT64T2iLcXkg1m0oGpi8j80E+EgQAIFeKug4BAAAAAADotteV2jjV7Mb6xcuO3egaKmlwKiAMvDHVLjI/zrePfT9fSQIAkAvMcAcAAAAAAFlj7ovSDvuaa4qkMWl9XlykZW0H0mltbfcX85AiAAA5Q8EdAAAAAABkUfBIFwENJw4btkaSnmlsPFDS6akTZvZcLjMDACDXKLgDAAAAAICsOWn00dWSnu3svJn/MtVubrEfSSpJHQei4A4A2L1RcAcAAAAAAFljZp6IhZWSGiKnQpfdfNLIYb/Z3uX1clWmXu++8tKKfOYKAEC2WaETAAAAAAAAex53D55esnycuz5j5ltbwuCZsjHHvFLovAAAAAAAAAAAAAAAAAAAAAAAAAAAAAAAAAAAAACgG1jDHQAAAAAAZF1DQ0PxBpX8q0knSvYRBb5Pd8ZNGDWsMte5AQCQK0WFTgAAAAAAAOxZnm5oHLXR7AGTPpXscckLmxMAAPlAwR0AAAAAAGTN0w0vfiy0liclHVDoXAAAyLeg0AkAAAAAAIA9R2iJy0SxHQCwl6LgDgAAAAAAssgnFzoDAAAKhSVlAAAAAABANn2y/aF9KPmzMm2Va61YzR0AsAej4A4AAAAAALLJ0lr3vv+Pl86trKxMFDAfAADyhiVlAAAAAABA9rheTzVbttn3KbYDAPYmFNwBAAAAAED2BHoo1UzsE24sZCoAAOQbBXcAAAAAAJA1Hm77haR3JKlPs51a4HQAAMgr6zoEAAAAAACg++qef2FsEISPS9oi0+kTRg37a6FzAgAgHyi4AwAAAACArFmwaNn5kiT3kW52oaRQpqfNGVXeyQAACadJREFUtTSUvxHINu9o/PjRw+7IR54AAOQCBXcAAAAAAJA18xct896MnzB6GLUKAMBuizXcAQAAAAAAAADIAgruAAAAAAAAAABkAQV3AAAAAAAAAACyoKjQCQAAAAAAgD3Kq4VOAAAAAAAAAAAAAAAAAAAAAAAAAAAAAAAAAAAAAAAAAAAAAAAAAEDhWaETAAAAAAAAe44Fi5dd3pvx40cNuyFbuQAAkG9FhU4AAAAAAADsOdx1fS8vQcEdALDbCgqdAAAAAAAAAAAAewIK7gAAAAAAAAAAZAEFdwAAAAAAAAAAsoA13AEAAAAAQDbVdHbCpP3cdIhcB7XrN3/G3ZpynxoAALllhU4AAAAAAADsXRY8v3SkguC/XCqTJJMWhUV+eunw4W8XOjcAAHqDgjsAAAAAAMi7+vr6omDQkCdTRXe5L/UNg44vLT18S4FTAwBgp7GGOwAAAAAAyLvS0tIWl89s6zAbEQxcf0EBUwIAoNcouAMAAAAAgIIY4M2L0o/d7GuFygUAgGyg4A4AAAAAAApiSxAMbt9jny5MJgAAZAcFdwAAAAAAUBAtKi5r3+NDCpMJAADZUVToBAAAAAAAwF7KfZxMDxQ6DQAAAAAAAAAAAADALsQKnQAAAAAAANhz1S9ZMlgenGKhneDmB0pSIPtAsoXbfOuTFWPGrCt0jgAAZAsFdwAAAAAAkHXubgsWL/+epKskDe4kbI25zzxp9LBbzMzzmB4AADlBwR0AAAAAAGSVu9uCJS/cIffp3Rwye/yoYy6g6A4A2N0FhU4AAAAAAADsWRYsWnZhD4rtkjRj/pIXLshZQgAA5Akz3AEAAAAAQNbMa2zs36fF3lbny8h0Zp33jR1SOnToxlzkBQBAPjDDHQAAAAAAZE2fFqtUpNhu0qJI2BJJiUjfvsGWxDm5zA0AgFyj4A4AAAAAALLGpbK0w43u4YnjRw8bkx4zYfSwUS0txQfJ7LbkkNax1m4sAAC7naJCJwAAAAAAAPYcJo1qa5t+OWH0iIWZ4sqP/ewqSRfPX7xccr9IkuQamZ8sAQDIDWa4AwAAAACAbDow1Qgt9vuugj30W9IOD8hJRgAA5AkFdwAAAAAAkE2DUo0+TXqzq+A+2za+kXbYLycZAQCQJxTcAQAAAABANjWlGmsPKNnUVfCWvv1PaDswrc5RTgAA5AUFdwAAAAAAkEW+JtUasK55/x1F1i1+YXjgdsf2oXolh4kBAJBzbJoKAAAAAACyx7VGpsMkKRG0DJX0z2jI/MWNN5vbUPewVOmTAU01ecsTAIAcYIY7AAAAAADIGrPgvVQ7cBubMcjtUpfK1L4usdVarCrH6QEAkFMU3AEAAAAAQPaYL0k13f2s7o/TDeO/cMxbOckJAIA8oeAOAAAAAACyJpQvajswDa1raDy261F23/iRx8zMYVoAAOQFBXcAAAAAAJA9FjakHwZmP95B9HrJ/338qKPPNrMwx5kBAJBzbJoKAAAAAACypnTkyNf/8vyyI1LHYYl7a/PV1p9rZXpFodeXbCv6/QknDF2d/yw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f3twQAIAAAAg6P/rdg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ARGcxH3E/6GPAAAAAElFTkSuQmCC&lt;/Value&gt;&lt;ValueAsPercentage&gt;0&lt;/ValueAsPercentage&gt;&lt;PersonId&gt;0&lt;/PersonId&gt;&lt;ResponseDelay&gt;0&lt;/ResponseDelay&gt;&lt;/Response&gt;&lt;/ArrayOfResponse&gt;"/>
  <p:tag name="RESULTRENDERING" val="&lt;?xml version=&quot;1.0&quot; encoding=&quot;utf-8&quot;?&gt;&lt;DataRendering xmlns:xsd=&quot;http://www.w3.org/2001/XMLSchema&quot; xmlns:xsi=&quot;http://www.w3.org/2001/XMLSchema-instance&quot;&gt;&lt;GUID&gt;265e6201-8e95-4d9d-8210-9bc4b0604230&lt;/GUID&gt;&lt;Name /&gt;&lt;ShowAverage&gt;false&lt;/ShowAverage&gt;&lt;DisplayType&gt;WordCloud&lt;/DisplayType&gt;&lt;DisplayNumbersAs&gt;Percentages&lt;/DisplayNumbersAs&gt;&lt;DecimalPlaces&gt;0&lt;/DecimalPlaces&gt;&lt;ShowResultsAxis&gt;false&lt;/ShowResultsAxis&gt;&lt;ShowRangeAxis&gt;true&lt;/ShowRangeAxis&gt;&lt;ShowTotal&gt;false&lt;/ShowTotal&gt;&lt;ShowResults&gt;true&lt;/ShowResults&gt;&lt;CalculatePercentageAs&gt;PercentageOfVotesCast&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LASTMODE" val="&lt;?xml version=&quot;1.0&quot; encoding=&quot;utf-8&quot;?&gt;&lt;int&gt;7&lt;/int&gt;"/>
  <p:tag name="SEQUENCECOUNT" val="&lt;?xml version=&quot;1.0&quot; encoding=&quot;utf-8&quot;?&gt;&lt;int&gt;38&lt;/int&gt;"/>
  <p:tag name="MEETOO" val="4ce1a6b5-e837-4b30-9b24-be0b983938b6"/>
</p:tagLst>
</file>

<file path=ppt/tags/tag6.xml><?xml version="1.0" encoding="utf-8"?>
<p:tagLst xmlns:a="http://schemas.openxmlformats.org/drawingml/2006/main" xmlns:r="http://schemas.openxmlformats.org/officeDocument/2006/relationships" xmlns:p="http://schemas.openxmlformats.org/presentationml/2006/main">
  <p:tag name="MEETINGNUMBER" val="186-395-009"/>
</p:tagLst>
</file>

<file path=ppt/tags/tag7.xml><?xml version="1.0" encoding="utf-8"?>
<p:tagLst xmlns:a="http://schemas.openxmlformats.org/drawingml/2006/main" xmlns:r="http://schemas.openxmlformats.org/officeDocument/2006/relationships" xmlns:p="http://schemas.openxmlformats.org/presentationml/2006/main">
  <p:tag name="STARTANIMATION" val="OpenQuestion"/>
  <p:tag name="QUESTIONGUID" val="3750394e-6694-420d-9b9d-cdfb7b44a675"/>
</p:tagLst>
</file>

<file path=ppt/theme/theme1.xml><?xml version="1.0" encoding="utf-8"?>
<a:theme xmlns:a="http://schemas.openxmlformats.org/drawingml/2006/main" name="Custom Design">
  <a:themeElements>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2" ma:contentTypeDescription="Create a new document." ma:contentTypeScope="" ma:versionID="915dd5293da17f29a5625dc3b975f917">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794f1d89625efa9b87e7a3b9734ff325"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A967A4-7FE6-47AC-8B70-5089BFAAA333}">
  <ds:schemaRefs>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 ds:uri="6f45ebe1-19a7-4ef8-a5a4-afb4295ca2e2"/>
    <ds:schemaRef ds:uri="http://purl.org/dc/dcmitype/"/>
    <ds:schemaRef ds:uri="http://schemas.microsoft.com/office/infopath/2007/PartnerControls"/>
    <ds:schemaRef ds:uri="9d8807c4-7637-41f1-b738-fb31966e1785"/>
    <ds:schemaRef ds:uri="http://www.w3.org/XML/1998/namespace"/>
  </ds:schemaRefs>
</ds:datastoreItem>
</file>

<file path=customXml/itemProps2.xml><?xml version="1.0" encoding="utf-8"?>
<ds:datastoreItem xmlns:ds="http://schemas.openxmlformats.org/officeDocument/2006/customXml" ds:itemID="{694724A9-949A-40D9-AE78-58154BA7EC77}">
  <ds:schemaRefs>
    <ds:schemaRef ds:uri="http://schemas.microsoft.com/sharepoint/v3/contenttype/forms"/>
  </ds:schemaRefs>
</ds:datastoreItem>
</file>

<file path=customXml/itemProps3.xml><?xml version="1.0" encoding="utf-8"?>
<ds:datastoreItem xmlns:ds="http://schemas.openxmlformats.org/officeDocument/2006/customXml" ds:itemID="{0C78C4F6-F65E-42EE-AE47-09821A3429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4021</TotalTime>
  <Words>3479</Words>
  <Application>Microsoft Office PowerPoint</Application>
  <PresentationFormat>On-screen Show (4:3)</PresentationFormat>
  <Paragraphs>415</Paragraphs>
  <Slides>50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ＭＳ Ｐゴシック</vt:lpstr>
      <vt:lpstr>Arial</vt:lpstr>
      <vt:lpstr>Calibri</vt:lpstr>
      <vt:lpstr>Verdana</vt:lpstr>
      <vt:lpstr>Wingdings</vt:lpstr>
      <vt:lpstr>Custom Design</vt:lpstr>
      <vt:lpstr>PowerPoint Presentation</vt:lpstr>
      <vt:lpstr>Leaning outcomes for the module</vt:lpstr>
      <vt:lpstr>Learning Objectives, by the end of the session you should be able to:</vt:lpstr>
      <vt:lpstr>Moodle</vt:lpstr>
      <vt:lpstr>Mark scheme</vt:lpstr>
      <vt:lpstr>Mark scheme division of marks by programme</vt:lpstr>
      <vt:lpstr>MRes publication mark scheme </vt:lpstr>
      <vt:lpstr>PowerPoint Presentation</vt:lpstr>
      <vt:lpstr>What is a dissertation? </vt:lpstr>
      <vt:lpstr>What is a dissertation? </vt:lpstr>
      <vt:lpstr>What is original research</vt:lpstr>
      <vt:lpstr>Writing Problem 5 – insight, originality and coherence</vt:lpstr>
      <vt:lpstr>Writing Problem 5 – insight, originality and coherence</vt:lpstr>
      <vt:lpstr>Writing Problem 5 – insight, originality and coherence</vt:lpstr>
      <vt:lpstr>Writing Problem 5 – insight, originality and coherence</vt:lpstr>
      <vt:lpstr>Ccommon research language </vt:lpstr>
      <vt:lpstr>What are you selling – be specific </vt:lpstr>
      <vt:lpstr>How do you feel about writing a 10,000 word MSc or MRes thesis</vt:lpstr>
      <vt:lpstr>Where do I even start? I can’t possibly write 10,000 words </vt:lpstr>
      <vt:lpstr>Where do I even start? I can’t possibly write 10,000 words </vt:lpstr>
      <vt:lpstr>Where do I even start? I can’t possibly write 10,000 words</vt:lpstr>
      <vt:lpstr>TL;DR</vt:lpstr>
      <vt:lpstr>How do you feel now</vt:lpstr>
      <vt:lpstr>Difference between an MRes and an MSc Dissertation</vt:lpstr>
      <vt:lpstr>Ethical and risk considerations</vt:lpstr>
      <vt:lpstr>Ethical and risk considerations</vt:lpstr>
      <vt:lpstr>Citing and plagiarism</vt:lpstr>
      <vt:lpstr>Project ideas / challenges</vt:lpstr>
      <vt:lpstr>PowerPoint Presentation</vt:lpstr>
      <vt:lpstr>PowerPoint Presentation</vt:lpstr>
      <vt:lpstr>PowerPoint Presentation</vt:lpstr>
      <vt:lpstr>PowerPoint Presentation</vt:lpstr>
      <vt:lpstr>CASA / WCC, Reflections</vt:lpstr>
      <vt:lpstr>Dissertation Process</vt:lpstr>
      <vt:lpstr>Warning</vt:lpstr>
      <vt:lpstr>You need a Plan B</vt:lpstr>
      <vt:lpstr>Do I need to apply for one</vt:lpstr>
      <vt:lpstr>The logistics</vt:lpstr>
      <vt:lpstr>Late Submissions</vt:lpstr>
      <vt:lpstr>What is a good dissertation?</vt:lpstr>
      <vt:lpstr>How do I know if mine is any good / is it enough</vt:lpstr>
      <vt:lpstr>How do I know if mine is any good / is it enough</vt:lpstr>
      <vt:lpstr>Start with / setup useful tools  </vt:lpstr>
      <vt:lpstr>MRes Assessment</vt:lpstr>
      <vt:lpstr>MRes Assessment</vt:lpstr>
      <vt:lpstr>Hints, Tips and Links</vt:lpstr>
      <vt:lpstr>Hints, Tips and Links</vt:lpstr>
      <vt:lpstr>Hints, Tips and Links</vt:lpstr>
      <vt:lpstr>Publishing</vt:lpstr>
      <vt:lpstr>Prep for next week</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Maclachlan, Andrew</cp:lastModifiedBy>
  <cp:revision>66</cp:revision>
  <dcterms:created xsi:type="dcterms:W3CDTF">2005-07-13T12:26:50Z</dcterms:created>
  <dcterms:modified xsi:type="dcterms:W3CDTF">2021-01-13T15:02:42Z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y fmtid="{D5CDD505-2E9C-101B-9397-08002B2CF9AE}" pid="3" name="AuthorIds_UIVersion_30208">
    <vt:lpwstr>14</vt:lpwstr>
  </property>
</Properties>
</file>